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5" r:id="rId2"/>
  </p:sldMasterIdLst>
  <p:notesMasterIdLst>
    <p:notesMasterId r:id="rId39"/>
  </p:notesMasterIdLst>
  <p:handoutMasterIdLst>
    <p:handoutMasterId r:id="rId40"/>
  </p:handoutMasterIdLst>
  <p:sldIdLst>
    <p:sldId id="440" r:id="rId3"/>
    <p:sldId id="405" r:id="rId4"/>
    <p:sldId id="406" r:id="rId5"/>
    <p:sldId id="407" r:id="rId6"/>
    <p:sldId id="408" r:id="rId7"/>
    <p:sldId id="409" r:id="rId8"/>
    <p:sldId id="410" r:id="rId9"/>
    <p:sldId id="411" r:id="rId10"/>
    <p:sldId id="412" r:id="rId11"/>
    <p:sldId id="413"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357"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06"/>
    <a:srgbClr val="FF9900"/>
    <a:srgbClr val="CC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657" autoAdjust="0"/>
  </p:normalViewPr>
  <p:slideViewPr>
    <p:cSldViewPr>
      <p:cViewPr varScale="1">
        <p:scale>
          <a:sx n="92" d="100"/>
          <a:sy n="92" d="100"/>
        </p:scale>
        <p:origin x="-63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Facility Security </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5CE6703-AD6E-4BC2-9F6D-635613F707C7}" type="datetimeFigureOut">
              <a:rPr lang="en-US" smtClean="0"/>
              <a:pPr/>
              <a:t>10/23/2013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Office of Research &amp; Commercialization</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13F298-C66D-4EAE-9B6C-6C27EB59762C}" type="slidenum">
              <a:rPr lang="en-US" smtClean="0"/>
              <a:pPr/>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Facility Security </a:t>
            </a: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D3B6224-E222-4BE6-97EA-BB87A8C288C8}" type="datetimeFigureOut">
              <a:rPr lang="en-US" smtClean="0"/>
              <a:pPr/>
              <a:t>10/23/2013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Office of Research &amp; Commercialization</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31B2CB3-83F0-4ABD-88A8-EB7EAD9C3194}" type="slidenum">
              <a:rPr lang="en-US" smtClean="0"/>
              <a:pPr/>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pPr/>
              <a:t>1</a:t>
            </a:fld>
            <a:endParaRPr lang="en-US" dirty="0"/>
          </a:p>
        </p:txBody>
      </p:sp>
      <p:sp>
        <p:nvSpPr>
          <p:cNvPr id="5" name="Date Placeholder 4"/>
          <p:cNvSpPr>
            <a:spLocks noGrp="1"/>
          </p:cNvSpPr>
          <p:nvPr>
            <p:ph type="dt" idx="11"/>
          </p:nvPr>
        </p:nvSpPr>
        <p:spPr/>
        <p:txBody>
          <a:bodyPr/>
          <a:lstStyle/>
          <a:p>
            <a:fld id="{D752AB6B-4DBF-4129-9B2A-5615F2A52E6A}" type="datetime1">
              <a:rPr lang="en-US" smtClean="0"/>
              <a:t>10/23/2013</a:t>
            </a:fld>
            <a:endParaRPr lang="en-US" dirty="0"/>
          </a:p>
        </p:txBody>
      </p:sp>
      <p:sp>
        <p:nvSpPr>
          <p:cNvPr id="6" name="Footer Placeholder 5"/>
          <p:cNvSpPr>
            <a:spLocks noGrp="1"/>
          </p:cNvSpPr>
          <p:nvPr>
            <p:ph type="ftr" sz="quarter" idx="12"/>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smtClean="0"/>
              <a:t>Facility Security </a:t>
            </a:r>
            <a:endParaRPr lang="en-US" dirty="0"/>
          </a:p>
        </p:txBody>
      </p:sp>
    </p:spTree>
    <p:extLst>
      <p:ext uri="{BB962C8B-B14F-4D97-AF65-F5344CB8AC3E}">
        <p14:creationId xmlns:p14="http://schemas.microsoft.com/office/powerpoint/2010/main" val="80504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06CF1EF-9894-4FBE-9EA9-19A024A7EB67}" type="slidenum">
              <a:rPr lang="en-US" altLang="en-US" smtClean="0"/>
              <a:pPr eaLnBrk="1" hangingPunct="1">
                <a:spcBef>
                  <a:spcPct val="0"/>
                </a:spcBef>
              </a:pPr>
              <a:t>2</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185C7EE-70DD-4BB3-83D2-B3C6D8A0215E}" type="slidenum">
              <a:rPr lang="en-US" altLang="en-US" smtClean="0"/>
              <a:pPr eaLnBrk="1" hangingPunct="1">
                <a:spcBef>
                  <a:spcPct val="0"/>
                </a:spcBef>
              </a:pPr>
              <a:t>13</a:t>
            </a:fld>
            <a:endParaRPr lang="en-US" altLang="en-US" smtClean="0"/>
          </a:p>
        </p:txBody>
      </p:sp>
      <p:sp>
        <p:nvSpPr>
          <p:cNvPr id="43011" name="Rectangle 2"/>
          <p:cNvSpPr>
            <a:spLocks noGrp="1" noRot="1" noChangeAspect="1" noChangeArrowheads="1" noTextEdit="1"/>
          </p:cNvSpPr>
          <p:nvPr>
            <p:ph type="sldImg"/>
          </p:nvPr>
        </p:nvSpPr>
        <p:spPr>
          <a:xfrm>
            <a:off x="1184275" y="700088"/>
            <a:ext cx="4641850" cy="3481387"/>
          </a:xfrm>
          <a:ln w="12700" cap="flat"/>
        </p:spPr>
      </p:sp>
      <p:sp>
        <p:nvSpPr>
          <p:cNvPr id="43012" name="Rectangle 3"/>
          <p:cNvSpPr>
            <a:spLocks noGrp="1" noChangeArrowheads="1"/>
          </p:cNvSpPr>
          <p:nvPr>
            <p:ph type="body" idx="1"/>
          </p:nvPr>
        </p:nvSpPr>
        <p:spPr>
          <a:xfrm>
            <a:off x="935038" y="4416425"/>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0" tIns="47330" rIns="94660" bIns="47330"/>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230A427-811C-4BEA-98FE-7E9509BC7309}" type="slidenum">
              <a:rPr lang="en-US" altLang="en-US" smtClean="0"/>
              <a:pPr eaLnBrk="1" hangingPunct="1">
                <a:spcBef>
                  <a:spcPct val="0"/>
                </a:spcBef>
              </a:pPr>
              <a:t>14</a:t>
            </a:fld>
            <a:endParaRPr lang="en-US" altLang="en-US" smtClean="0"/>
          </a:p>
        </p:txBody>
      </p:sp>
      <p:sp>
        <p:nvSpPr>
          <p:cNvPr id="44035" name="Rectangle 2"/>
          <p:cNvSpPr>
            <a:spLocks noGrp="1" noRot="1" noChangeAspect="1" noChangeArrowheads="1" noTextEdit="1"/>
          </p:cNvSpPr>
          <p:nvPr>
            <p:ph type="sldImg"/>
          </p:nvPr>
        </p:nvSpPr>
        <p:spPr>
          <a:xfrm>
            <a:off x="1168400" y="685800"/>
            <a:ext cx="4673600" cy="3505200"/>
          </a:xfrm>
          <a:ln/>
        </p:spPr>
      </p:sp>
      <p:sp>
        <p:nvSpPr>
          <p:cNvPr id="44036" name="Rectangle 3"/>
          <p:cNvSpPr>
            <a:spLocks noGrp="1" noChangeArrowheads="1"/>
          </p:cNvSpPr>
          <p:nvPr>
            <p:ph type="body" idx="1"/>
          </p:nvPr>
        </p:nvSpPr>
        <p:spPr>
          <a:xfrm>
            <a:off x="935038" y="4419600"/>
            <a:ext cx="5140325"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A1C673E-98EF-4B9C-BF9D-4B597FBD1463}" type="slidenum">
              <a:rPr lang="en-US" altLang="en-US" smtClean="0"/>
              <a:pPr eaLnBrk="1" hangingPunct="1">
                <a:spcBef>
                  <a:spcPct val="0"/>
                </a:spcBef>
              </a:pPr>
              <a:t>22</a:t>
            </a:fld>
            <a:endParaRPr lang="en-US" altLang="en-US" smtClean="0"/>
          </a:p>
        </p:txBody>
      </p:sp>
      <p:sp>
        <p:nvSpPr>
          <p:cNvPr id="45059" name="Rectangle 2"/>
          <p:cNvSpPr>
            <a:spLocks noGrp="1" noRot="1" noChangeAspect="1" noChangeArrowheads="1" noTextEdit="1"/>
          </p:cNvSpPr>
          <p:nvPr>
            <p:ph type="sldImg"/>
          </p:nvPr>
        </p:nvSpPr>
        <p:spPr>
          <a:xfrm>
            <a:off x="1190625" y="703263"/>
            <a:ext cx="4630738" cy="3473450"/>
          </a:xfrm>
          <a:ln w="12700" cap="flat">
            <a:solidFill>
              <a:schemeClr val="tx1"/>
            </a:solidFill>
          </a:ln>
        </p:spPr>
      </p:sp>
      <p:sp>
        <p:nvSpPr>
          <p:cNvPr id="45060"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8AF6D24-91BB-4C60-96DD-30A73C8F4CA4}" type="slidenum">
              <a:rPr lang="en-US" altLang="en-US" smtClean="0"/>
              <a:pPr eaLnBrk="1" hangingPunct="1">
                <a:spcBef>
                  <a:spcPct val="0"/>
                </a:spcBef>
              </a:pPr>
              <a:t>28</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Facility Security </a:t>
            </a:r>
            <a:endParaRPr lang="en-US" dirty="0"/>
          </a:p>
        </p:txBody>
      </p:sp>
      <p:sp>
        <p:nvSpPr>
          <p:cNvPr id="5" name="Date Placeholder 4"/>
          <p:cNvSpPr>
            <a:spLocks noGrp="1"/>
          </p:cNvSpPr>
          <p:nvPr>
            <p:ph type="dt" idx="11"/>
          </p:nvPr>
        </p:nvSpPr>
        <p:spPr/>
        <p:txBody>
          <a:bodyPr/>
          <a:lstStyle/>
          <a:p>
            <a:fld id="{EA227061-A222-4011-AFFD-A277470778AE}" type="datetime1">
              <a:rPr lang="en-US" smtClean="0"/>
              <a:t>10/23/2013</a:t>
            </a:fld>
            <a:endParaRPr lang="en-US" dirty="0"/>
          </a:p>
        </p:txBody>
      </p:sp>
      <p:sp>
        <p:nvSpPr>
          <p:cNvPr id="6" name="Footer Placeholder 5"/>
          <p:cNvSpPr>
            <a:spLocks noGrp="1"/>
          </p:cNvSpPr>
          <p:nvPr>
            <p:ph type="ftr" sz="quarter" idx="12"/>
          </p:nvPr>
        </p:nvSpPr>
        <p:spPr/>
        <p:txBody>
          <a:bodyPr/>
          <a:lstStyle/>
          <a:p>
            <a:r>
              <a:rPr lang="en-US" smtClean="0"/>
              <a:t>Office of Research &amp; Commercialization</a:t>
            </a:r>
            <a:endParaRPr lang="en-US" dirty="0"/>
          </a:p>
        </p:txBody>
      </p:sp>
      <p:sp>
        <p:nvSpPr>
          <p:cNvPr id="7" name="Slide Number Placeholder 6"/>
          <p:cNvSpPr>
            <a:spLocks noGrp="1"/>
          </p:cNvSpPr>
          <p:nvPr>
            <p:ph type="sldNum" sz="quarter" idx="13"/>
          </p:nvPr>
        </p:nvSpPr>
        <p:spPr/>
        <p:txBody>
          <a:bodyPr/>
          <a:lstStyle/>
          <a:p>
            <a:fld id="{731B2CB3-83F0-4ABD-88A8-EB7EAD9C3194}" type="slidenum">
              <a:rPr lang="en-US" smtClean="0"/>
              <a:pPr/>
              <a:t>31</a:t>
            </a:fld>
            <a:endParaRPr lang="en-US" dirty="0"/>
          </a:p>
        </p:txBody>
      </p:sp>
    </p:spTree>
    <p:extLst>
      <p:ext uri="{BB962C8B-B14F-4D97-AF65-F5344CB8AC3E}">
        <p14:creationId xmlns:p14="http://schemas.microsoft.com/office/powerpoint/2010/main" val="1064658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62BBF75-A0AE-4DAE-9D89-2398AD8C5406}" type="slidenum">
              <a:rPr lang="en-US" altLang="en-US" smtClean="0"/>
              <a:pPr eaLnBrk="1" hangingPunct="1">
                <a:spcBef>
                  <a:spcPct val="0"/>
                </a:spcBef>
              </a:pPr>
              <a:t>34</a:t>
            </a:fld>
            <a:endParaRPr lang="en-US" altLang="en-US" smtClean="0"/>
          </a:p>
        </p:txBody>
      </p:sp>
      <p:sp>
        <p:nvSpPr>
          <p:cNvPr id="47107" name="Rectangle 2"/>
          <p:cNvSpPr>
            <a:spLocks noGrp="1" noRot="1" noChangeAspect="1" noChangeArrowheads="1" noTextEdit="1"/>
          </p:cNvSpPr>
          <p:nvPr>
            <p:ph type="sldImg"/>
          </p:nvPr>
        </p:nvSpPr>
        <p:spPr>
          <a:xfrm>
            <a:off x="1184275" y="700088"/>
            <a:ext cx="4641850" cy="3481387"/>
          </a:xfrm>
          <a:ln w="12700" cap="flat"/>
        </p:spPr>
      </p:sp>
      <p:sp>
        <p:nvSpPr>
          <p:cNvPr id="47108" name="Rectangle 3"/>
          <p:cNvSpPr>
            <a:spLocks noGrp="1" noChangeArrowheads="1"/>
          </p:cNvSpPr>
          <p:nvPr>
            <p:ph type="body" idx="1"/>
          </p:nvPr>
        </p:nvSpPr>
        <p:spPr>
          <a:xfrm>
            <a:off x="935038" y="4416425"/>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0" tIns="47330" rIns="94660" bIns="47330"/>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Facility Security </a:t>
            </a:r>
            <a:endParaRPr lang="en-US" dirty="0"/>
          </a:p>
        </p:txBody>
      </p:sp>
      <p:sp>
        <p:nvSpPr>
          <p:cNvPr id="5" name="Date Placeholder 4"/>
          <p:cNvSpPr>
            <a:spLocks noGrp="1"/>
          </p:cNvSpPr>
          <p:nvPr>
            <p:ph type="dt" idx="11"/>
          </p:nvPr>
        </p:nvSpPr>
        <p:spPr/>
        <p:txBody>
          <a:bodyPr/>
          <a:lstStyle/>
          <a:p>
            <a:fld id="{39A3F605-C801-4090-A328-9E0CA6CE7103}" type="datetime1">
              <a:rPr lang="en-US" smtClean="0"/>
              <a:t>10/23/2013</a:t>
            </a:fld>
            <a:endParaRPr lang="en-US" dirty="0"/>
          </a:p>
        </p:txBody>
      </p:sp>
      <p:sp>
        <p:nvSpPr>
          <p:cNvPr id="6" name="Footer Placeholder 5"/>
          <p:cNvSpPr>
            <a:spLocks noGrp="1"/>
          </p:cNvSpPr>
          <p:nvPr>
            <p:ph type="ftr" sz="quarter" idx="12"/>
          </p:nvPr>
        </p:nvSpPr>
        <p:spPr/>
        <p:txBody>
          <a:bodyPr/>
          <a:lstStyle/>
          <a:p>
            <a:r>
              <a:rPr lang="en-US" smtClean="0"/>
              <a:t>Office of Research &amp; Commercialization</a:t>
            </a:r>
            <a:endParaRPr lang="en-US" dirty="0"/>
          </a:p>
        </p:txBody>
      </p:sp>
      <p:sp>
        <p:nvSpPr>
          <p:cNvPr id="7" name="Slide Number Placeholder 6"/>
          <p:cNvSpPr>
            <a:spLocks noGrp="1"/>
          </p:cNvSpPr>
          <p:nvPr>
            <p:ph type="sldNum" sz="quarter" idx="13"/>
          </p:nvPr>
        </p:nvSpPr>
        <p:spPr/>
        <p:txBody>
          <a:bodyPr/>
          <a:lstStyle/>
          <a:p>
            <a:fld id="{731B2CB3-83F0-4ABD-88A8-EB7EAD9C3194}" type="slidenum">
              <a:rPr lang="en-US" smtClean="0"/>
              <a:pPr/>
              <a:t>36</a:t>
            </a:fld>
            <a:endParaRPr lang="en-US" dirty="0"/>
          </a:p>
        </p:txBody>
      </p:sp>
    </p:spTree>
    <p:extLst>
      <p:ext uri="{BB962C8B-B14F-4D97-AF65-F5344CB8AC3E}">
        <p14:creationId xmlns:p14="http://schemas.microsoft.com/office/powerpoint/2010/main" val="172988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406461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71775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465859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grpSp>
      <p:pic>
        <p:nvPicPr>
          <p:cNvPr id="14" name="Picture 13" descr="http://www.floridahightech.com/images/UCFlogo.gif"/>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colorTemperature colorTemp="7625"/>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36220251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295400"/>
            <a:ext cx="3886200" cy="21463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800600" y="1295400"/>
            <a:ext cx="3886200" cy="214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985030-67B8-4EF5-AD3B-D237C4094E43}" type="datetime1">
              <a:rPr lang="en-US"/>
              <a:pPr>
                <a:defRPr/>
              </a:pPr>
              <a:t>10/23/2013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DRAFT</a:t>
            </a:r>
          </a:p>
        </p:txBody>
      </p:sp>
      <p:sp>
        <p:nvSpPr>
          <p:cNvPr id="7" name="Slide Number Placeholder 5"/>
          <p:cNvSpPr>
            <a:spLocks noGrp="1"/>
          </p:cNvSpPr>
          <p:nvPr>
            <p:ph type="sldNum" sz="quarter" idx="12"/>
          </p:nvPr>
        </p:nvSpPr>
        <p:spPr>
          <a:ln/>
        </p:spPr>
        <p:txBody>
          <a:bodyPr/>
          <a:lstStyle>
            <a:lvl1pPr>
              <a:defRPr/>
            </a:lvl1pPr>
          </a:lstStyle>
          <a:p>
            <a:pPr>
              <a:defRPr/>
            </a:pPr>
            <a:fld id="{D3E16A5D-258C-49B1-B35F-23EC76FBCA89}" type="slidenum">
              <a:rPr lang="en-US"/>
              <a:pPr>
                <a:defRPr/>
              </a:pPr>
              <a:t>‹#›</a:t>
            </a:fld>
            <a:endParaRPr lang="en-US"/>
          </a:p>
        </p:txBody>
      </p:sp>
    </p:spTree>
    <p:extLst>
      <p:ext uri="{BB962C8B-B14F-4D97-AF65-F5344CB8AC3E}">
        <p14:creationId xmlns:p14="http://schemas.microsoft.com/office/powerpoint/2010/main" val="397097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96388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extLst>
      <p:ext uri="{BB962C8B-B14F-4D97-AF65-F5344CB8AC3E}">
        <p14:creationId xmlns:p14="http://schemas.microsoft.com/office/powerpoint/2010/main" val="107343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98458132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986729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92664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6817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extLst>
      <p:ext uri="{BB962C8B-B14F-4D97-AF65-F5344CB8AC3E}">
        <p14:creationId xmlns:p14="http://schemas.microsoft.com/office/powerpoint/2010/main" val="1010055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196177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871070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779381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819358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310630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grpSp>
      <p:pic>
        <p:nvPicPr>
          <p:cNvPr id="14" name="Picture 13" descr="http://www.floridahightech.com/images/UCFlogo.gif"/>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colorTemperature colorTemp="7625"/>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38257902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172742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30048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75179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13366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46076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79833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97515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83551368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39" r:id="rId13"/>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solidFill>
                  <a:srgbClr val="F0A22E">
                    <a:shade val="75000"/>
                  </a:srgbClr>
                </a:solidFill>
              </a:rPr>
              <a:pPr/>
              <a:t>10/23/2013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27727555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bing.com/images/search?q=Secuirty+news"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westorlandonews.com/wp-content/uploads/2010/11/ucf_entrance_ss-709958.jpg" TargetMode="External"/><Relationship Id="rId18" Type="http://schemas.openxmlformats.org/officeDocument/2006/relationships/image" Target="../media/image16.jpeg"/><Relationship Id="rId3" Type="http://schemas.openxmlformats.org/officeDocument/2006/relationships/hyperlink" Target="http://www.ucf.edu/" TargetMode="External"/><Relationship Id="rId21" Type="http://schemas.openxmlformats.org/officeDocument/2006/relationships/hyperlink" Target="http://www.bing.com/images/search?q=ucf&amp;view=detail&amp;id=B04D27004CDE4F7CF66D488E859223ECADBF2315&amp;first=91&amp;FORM=IDFRIR" TargetMode="External"/><Relationship Id="rId7" Type="http://schemas.openxmlformats.org/officeDocument/2006/relationships/image" Target="../media/image9.jpeg"/><Relationship Id="rId12" Type="http://schemas.openxmlformats.org/officeDocument/2006/relationships/image" Target="../media/image13.jpeg"/><Relationship Id="rId17" Type="http://schemas.openxmlformats.org/officeDocument/2006/relationships/hyperlink" Target="http://www.research.ucf.edu/images/UCFTI_handimage.jpg" TargetMode="External"/><Relationship Id="rId2" Type="http://schemas.openxmlformats.org/officeDocument/2006/relationships/notesSlide" Target="../notesSlides/notesSlide2.xml"/><Relationship Id="rId16" Type="http://schemas.openxmlformats.org/officeDocument/2006/relationships/image" Target="../media/image15.jpeg"/><Relationship Id="rId20"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png"/><Relationship Id="rId24" Type="http://schemas.openxmlformats.org/officeDocument/2006/relationships/image" Target="../media/image19.jpeg"/><Relationship Id="rId5" Type="http://schemas.openxmlformats.org/officeDocument/2006/relationships/image" Target="../media/image7.png"/><Relationship Id="rId15" Type="http://schemas.openxmlformats.org/officeDocument/2006/relationships/hyperlink" Target="http://prime.sdes.ucf.edu/images/slate/01.jpg" TargetMode="External"/><Relationship Id="rId23" Type="http://schemas.openxmlformats.org/officeDocument/2006/relationships/hyperlink" Target="http://media.trb.com/media/photo/2010-12/58299165.jpg" TargetMode="External"/><Relationship Id="rId10" Type="http://schemas.openxmlformats.org/officeDocument/2006/relationships/image" Target="../media/image11.jpeg"/><Relationship Id="rId19" Type="http://schemas.openxmlformats.org/officeDocument/2006/relationships/hyperlink" Target="http://img.photobucket.com/albums/v201/smmfryguy/ucf-jtw1.jpg" TargetMode="External"/><Relationship Id="rId4" Type="http://schemas.openxmlformats.org/officeDocument/2006/relationships/image" Target="../media/image6.png"/><Relationship Id="rId9" Type="http://schemas.openxmlformats.org/officeDocument/2006/relationships/hyperlink" Target="http://www.bing.com/images/search?q=Secuirty+news#focal=8039e5994add019425576de0465b200b&amp;furl=https://www.cfsbky.com/images/security-nb.jpg" TargetMode="External"/><Relationship Id="rId14" Type="http://schemas.openxmlformats.org/officeDocument/2006/relationships/image" Target="../media/image14.jpeg"/><Relationship Id="rId22" Type="http://schemas.openxmlformats.org/officeDocument/2006/relationships/image" Target="../media/image1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sp>
        <p:nvSpPr>
          <p:cNvPr id="5" name="Title 2"/>
          <p:cNvSpPr txBox="1">
            <a:spLocks/>
          </p:cNvSpPr>
          <p:nvPr/>
        </p:nvSpPr>
        <p:spPr>
          <a:xfrm>
            <a:off x="0" y="2486886"/>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rgbClr val="C17529">
                    <a:lumMod val="50000"/>
                  </a:srgbClr>
                </a:solidFill>
                <a:effectLst>
                  <a:outerShdw blurRad="38100" dist="38100" dir="2700000" algn="tl">
                    <a:srgbClr val="000000">
                      <a:alpha val="43137"/>
                    </a:srgbClr>
                  </a:outerShdw>
                </a:effectLst>
                <a:latin typeface="Century Gothic" pitchFamily="34" charset="0"/>
              </a:rPr>
              <a:t>Facility Security</a:t>
            </a:r>
            <a:endParaRPr lang="en-US" sz="3200"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0391" y="4456819"/>
            <a:ext cx="7543800" cy="830997"/>
          </a:xfrm>
          <a:prstGeom prst="rect">
            <a:avLst/>
          </a:prstGeom>
          <a:noFill/>
        </p:spPr>
        <p:txBody>
          <a:bodyPr wrap="square" rtlCol="0">
            <a:spAutoFit/>
          </a:bodyPr>
          <a:lstStyle/>
          <a:p>
            <a:pPr algn="ctr"/>
            <a:r>
              <a:rPr lang="en-US" sz="2400" b="1" dirty="0" smtClean="0">
                <a:solidFill>
                  <a:srgbClr val="C17529">
                    <a:lumMod val="75000"/>
                  </a:srgbClr>
                </a:solidFill>
                <a:latin typeface="Century Gothic" pitchFamily="34" charset="0"/>
              </a:rPr>
              <a:t>Presented by:</a:t>
            </a:r>
          </a:p>
          <a:p>
            <a:pPr algn="ctr"/>
            <a:r>
              <a:rPr lang="en-US" sz="2400" b="1" dirty="0" smtClean="0">
                <a:solidFill>
                  <a:srgbClr val="C17529">
                    <a:lumMod val="75000"/>
                  </a:srgbClr>
                </a:solidFill>
                <a:latin typeface="Century Gothic" pitchFamily="34" charset="0"/>
              </a:rPr>
              <a:t>Dela Williams</a:t>
            </a:r>
            <a:endParaRPr lang="en-US" sz="2400" dirty="0">
              <a:solidFill>
                <a:srgbClr val="C17529">
                  <a:lumMod val="75000"/>
                </a:srgbClr>
              </a:solidFill>
              <a:latin typeface="Century Gothic"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015361" y="1147962"/>
            <a:ext cx="2971801" cy="1285477"/>
          </a:xfrm>
          <a:prstGeom prst="rect">
            <a:avLst/>
          </a:prstGeom>
        </p:spPr>
      </p:pic>
    </p:spTree>
    <p:extLst>
      <p:ext uri="{BB962C8B-B14F-4D97-AF65-F5344CB8AC3E}">
        <p14:creationId xmlns:p14="http://schemas.microsoft.com/office/powerpoint/2010/main" val="3569747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3" name="Rectangle 7"/>
          <p:cNvSpPr>
            <a:spLocks noGrp="1" noChangeArrowheads="1"/>
          </p:cNvSpPr>
          <p:nvPr>
            <p:ph type="title"/>
          </p:nvPr>
        </p:nvSpPr>
        <p:spPr/>
        <p:txBody>
          <a:bodyPr/>
          <a:lstStyle/>
          <a:p>
            <a:pPr eaLnBrk="1" fontAlgn="auto" hangingPunct="1">
              <a:spcAft>
                <a:spcPts val="0"/>
              </a:spcAft>
              <a:defRPr/>
            </a:pPr>
            <a:r>
              <a:rPr lang="en-US" dirty="0" smtClean="0"/>
              <a:t>Investigation and Clearance</a:t>
            </a:r>
          </a:p>
        </p:txBody>
      </p:sp>
      <p:sp>
        <p:nvSpPr>
          <p:cNvPr id="14339" name="Rectangle 8"/>
          <p:cNvSpPr>
            <a:spLocks noGrp="1" noChangeArrowheads="1"/>
          </p:cNvSpPr>
          <p:nvPr>
            <p:ph idx="1"/>
          </p:nvPr>
        </p:nvSpPr>
        <p:spPr>
          <a:xfrm>
            <a:off x="762000" y="1295400"/>
            <a:ext cx="7924800" cy="2825750"/>
          </a:xfrm>
        </p:spPr>
        <p:txBody>
          <a:bodyPr/>
          <a:lstStyle/>
          <a:p>
            <a:pPr eaLnBrk="1" hangingPunct="1">
              <a:buClr>
                <a:schemeClr val="accent2"/>
              </a:buClr>
              <a:buFont typeface="Wingdings" pitchFamily="2" charset="2"/>
              <a:buChar char="§"/>
            </a:pPr>
            <a:r>
              <a:rPr lang="en-US" altLang="en-US" sz="2800" smtClean="0"/>
              <a:t>All DoD government and contractor personnel are subject to a background investigation </a:t>
            </a:r>
          </a:p>
          <a:p>
            <a:pPr eaLnBrk="1" hangingPunct="1">
              <a:buClr>
                <a:schemeClr val="accent2"/>
              </a:buClr>
              <a:buFont typeface="Wingdings" pitchFamily="2" charset="2"/>
              <a:buChar char="§"/>
            </a:pPr>
            <a:r>
              <a:rPr lang="en-US" altLang="en-US" sz="2800" smtClean="0"/>
              <a:t>Investigations are conducted to determine suitability for a position of trust and/or granting of a security clearance</a:t>
            </a:r>
          </a:p>
          <a:p>
            <a:pPr eaLnBrk="1" hangingPunct="1">
              <a:buClr>
                <a:schemeClr val="accent2"/>
              </a:buClr>
              <a:buFont typeface="Wingdings" pitchFamily="2" charset="2"/>
              <a:buChar char="§"/>
            </a:pPr>
            <a:r>
              <a:rPr lang="en-US" altLang="en-US" sz="2800" smtClean="0"/>
              <a:t>A person’s suitability is continually assessed</a:t>
            </a:r>
          </a:p>
        </p:txBody>
      </p:sp>
      <p:sp>
        <p:nvSpPr>
          <p:cNvPr id="1229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80E08E6-B866-4B87-8EF3-3278C8F07E35}" type="slidenum">
              <a:rPr lang="en-US" smtClean="0"/>
              <a:pPr eaLnBrk="1" hangingPunct="1">
                <a:defRPr/>
              </a:pPr>
              <a:t>10</a:t>
            </a:fld>
            <a:endParaRPr lang="en-US" smtClean="0"/>
          </a:p>
        </p:txBody>
      </p:sp>
      <p:sp>
        <p:nvSpPr>
          <p:cNvPr id="14341" name="Text Box 6"/>
          <p:cNvSpPr txBox="1">
            <a:spLocks noChangeArrowheads="1"/>
          </p:cNvSpPr>
          <p:nvPr/>
        </p:nvSpPr>
        <p:spPr bwMode="auto">
          <a:xfrm>
            <a:off x="1460500" y="4389438"/>
            <a:ext cx="3352800" cy="935037"/>
          </a:xfrm>
          <a:prstGeom prst="rect">
            <a:avLst/>
          </a:prstGeom>
          <a:solidFill>
            <a:srgbClr val="330033">
              <a:alpha val="70195"/>
            </a:srgbClr>
          </a:solidFill>
          <a:ln w="19050" algn="ctr">
            <a:solidFill>
              <a:schemeClr val="tx1"/>
            </a:solidFill>
            <a:miter lim="800000"/>
            <a:headEnd/>
            <a:tailEnd/>
          </a:ln>
        </p:spPr>
        <p:txBody>
          <a:bodyPr>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eaLnBrk="1" hangingPunct="1">
              <a:spcBef>
                <a:spcPct val="50000"/>
              </a:spcBef>
              <a:buFontTx/>
              <a:buNone/>
            </a:pPr>
            <a:r>
              <a:rPr lang="en-US" altLang="en-US" sz="1800" b="0">
                <a:solidFill>
                  <a:schemeClr val="bg1"/>
                </a:solidFill>
                <a:latin typeface="Arial" charset="0"/>
              </a:rPr>
              <a:t>Refer to DoD 5200.2-R, DoD Personnel Security Program, Chapter 9 for full details</a:t>
            </a:r>
          </a:p>
        </p:txBody>
      </p:sp>
      <p:pic>
        <p:nvPicPr>
          <p:cNvPr id="14342" name="Picture 8" descr="C:\Users\dwilliams\AppData\Local\Microsoft\Windows\Temporary Internet Files\Content.IE5\N91TQZBM\MP9004431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338" y="4178300"/>
            <a:ext cx="28590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417871"/>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4027B54-AB93-43B4-9E1E-3D391EE5E864}" type="slidenum">
              <a:rPr lang="en-US" smtClean="0"/>
              <a:pPr eaLnBrk="1" hangingPunct="1">
                <a:defRPr/>
              </a:pPr>
              <a:t>11</a:t>
            </a:fld>
            <a:endParaRPr lang="en-US" smtClean="0"/>
          </a:p>
        </p:txBody>
      </p:sp>
      <p:sp>
        <p:nvSpPr>
          <p:cNvPr id="15363" name="Rectangle 32"/>
          <p:cNvSpPr>
            <a:spLocks noChangeArrowheads="1"/>
          </p:cNvSpPr>
          <p:nvPr/>
        </p:nvSpPr>
        <p:spPr bwMode="auto">
          <a:xfrm>
            <a:off x="933450" y="720725"/>
            <a:ext cx="40894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0"/>
              </a:spcBef>
              <a:buFontTx/>
              <a:buNone/>
            </a:pPr>
            <a:endParaRPr lang="en-US" altLang="en-US" sz="1800" b="0">
              <a:latin typeface="Arial" charset="0"/>
            </a:endParaRPr>
          </a:p>
        </p:txBody>
      </p:sp>
      <p:grpSp>
        <p:nvGrpSpPr>
          <p:cNvPr id="15364" name="Group 27"/>
          <p:cNvGrpSpPr>
            <a:grpSpLocks/>
          </p:cNvGrpSpPr>
          <p:nvPr/>
        </p:nvGrpSpPr>
        <p:grpSpPr bwMode="auto">
          <a:xfrm>
            <a:off x="917575" y="381000"/>
            <a:ext cx="4114800" cy="1447800"/>
            <a:chOff x="576" y="240"/>
            <a:chExt cx="2592" cy="912"/>
          </a:xfrm>
        </p:grpSpPr>
        <p:sp>
          <p:nvSpPr>
            <p:cNvPr id="15380" name="Rectangle 3"/>
            <p:cNvSpPr>
              <a:spLocks noChangeArrowheads="1"/>
            </p:cNvSpPr>
            <p:nvPr/>
          </p:nvSpPr>
          <p:spPr bwMode="auto">
            <a:xfrm>
              <a:off x="576" y="240"/>
              <a:ext cx="2592" cy="912"/>
            </a:xfrm>
            <a:prstGeom prst="rect">
              <a:avLst/>
            </a:prstGeom>
            <a:solidFill>
              <a:srgbClr val="330033">
                <a:alpha val="70195"/>
              </a:srgbClr>
            </a:solidFill>
            <a:ln w="19050">
              <a:solidFill>
                <a:schemeClr val="tx1"/>
              </a:solidFill>
              <a:miter lim="800000"/>
              <a:headEnd/>
              <a:tailEnd/>
            </a:ln>
          </p:spPr>
          <p:txBody>
            <a:bodyPr wrap="none" anchor="ct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0"/>
                </a:spcBef>
                <a:buFontTx/>
                <a:buNone/>
              </a:pPr>
              <a:endParaRPr lang="en-US" altLang="en-US" sz="1800" b="0">
                <a:latin typeface="Arial" charset="0"/>
              </a:endParaRPr>
            </a:p>
          </p:txBody>
        </p:sp>
        <p:sp>
          <p:nvSpPr>
            <p:cNvPr id="15381" name="Rectangle 4"/>
            <p:cNvSpPr>
              <a:spLocks noChangeArrowheads="1"/>
            </p:cNvSpPr>
            <p:nvPr/>
          </p:nvSpPr>
          <p:spPr bwMode="auto">
            <a:xfrm>
              <a:off x="1211" y="336"/>
              <a:ext cx="13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893763" eaLnBrk="0" hangingPunct="0">
                <a:spcBef>
                  <a:spcPts val="800"/>
                </a:spcBef>
                <a:buFont typeface="Arial" charset="0"/>
                <a:defRPr sz="1600" b="1">
                  <a:solidFill>
                    <a:schemeClr val="tx1"/>
                  </a:solidFill>
                  <a:latin typeface="Franklin Gothic Book" pitchFamily="34" charset="0"/>
                </a:defRPr>
              </a:lvl1pPr>
              <a:lvl2pPr marL="742950" indent="-28575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ct val="0"/>
                </a:spcBef>
                <a:buFontTx/>
                <a:buNone/>
              </a:pPr>
              <a:r>
                <a:rPr lang="en-US" altLang="en-US" sz="2400">
                  <a:solidFill>
                    <a:srgbClr val="FFFF00"/>
                  </a:solidFill>
                  <a:latin typeface="Arial" charset="0"/>
                </a:rPr>
                <a:t>CLEARANCE</a:t>
              </a:r>
            </a:p>
          </p:txBody>
        </p:sp>
        <p:sp>
          <p:nvSpPr>
            <p:cNvPr id="15382" name="Rectangle 5"/>
            <p:cNvSpPr>
              <a:spLocks noChangeArrowheads="1"/>
            </p:cNvSpPr>
            <p:nvPr/>
          </p:nvSpPr>
          <p:spPr bwMode="auto">
            <a:xfrm>
              <a:off x="744" y="624"/>
              <a:ext cx="2256"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488" tIns="44450" rIns="90488" bIns="44450">
              <a:spAutoFit/>
            </a:bodyPr>
            <a:lstStyle>
              <a:lvl1pPr defTabSz="893763" eaLnBrk="0" hangingPunct="0">
                <a:spcBef>
                  <a:spcPts val="800"/>
                </a:spcBef>
                <a:buFont typeface="Arial" charset="0"/>
                <a:defRPr sz="1600" b="1">
                  <a:solidFill>
                    <a:schemeClr val="tx1"/>
                  </a:solidFill>
                  <a:latin typeface="Franklin Gothic Book" pitchFamily="34" charset="0"/>
                </a:defRPr>
              </a:lvl1pPr>
              <a:lvl2pPr marL="742950" indent="-28575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ct val="0"/>
                </a:spcBef>
                <a:buFontTx/>
                <a:buNone/>
              </a:pPr>
              <a:r>
                <a:rPr lang="en-US" altLang="en-US" sz="1400" b="0" dirty="0">
                  <a:solidFill>
                    <a:schemeClr val="bg1"/>
                  </a:solidFill>
                  <a:latin typeface="Arial" charset="0"/>
                </a:rPr>
                <a:t>Administrative action, usually involving a form of background investigation and adjudication determination</a:t>
              </a:r>
            </a:p>
          </p:txBody>
        </p:sp>
      </p:grpSp>
      <p:grpSp>
        <p:nvGrpSpPr>
          <p:cNvPr id="15365" name="Group 29"/>
          <p:cNvGrpSpPr>
            <a:grpSpLocks/>
          </p:cNvGrpSpPr>
          <p:nvPr/>
        </p:nvGrpSpPr>
        <p:grpSpPr bwMode="auto">
          <a:xfrm>
            <a:off x="876300" y="4876800"/>
            <a:ext cx="4191000" cy="1600200"/>
            <a:chOff x="552" y="3072"/>
            <a:chExt cx="2640" cy="1008"/>
          </a:xfrm>
        </p:grpSpPr>
        <p:sp>
          <p:nvSpPr>
            <p:cNvPr id="15377" name="Rectangle 7"/>
            <p:cNvSpPr>
              <a:spLocks noChangeArrowheads="1"/>
            </p:cNvSpPr>
            <p:nvPr/>
          </p:nvSpPr>
          <p:spPr bwMode="auto">
            <a:xfrm>
              <a:off x="552" y="3072"/>
              <a:ext cx="2640" cy="1008"/>
            </a:xfrm>
            <a:prstGeom prst="rect">
              <a:avLst/>
            </a:prstGeom>
            <a:solidFill>
              <a:srgbClr val="330033">
                <a:alpha val="70195"/>
              </a:srgbClr>
            </a:solidFill>
            <a:ln w="19050">
              <a:solidFill>
                <a:schemeClr val="tx1"/>
              </a:solidFill>
              <a:miter lim="800000"/>
              <a:headEnd/>
              <a:tailEnd/>
            </a:ln>
          </p:spPr>
          <p:txBody>
            <a:bodyPr wrap="none" anchor="ct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0"/>
                </a:spcBef>
                <a:buFontTx/>
                <a:buNone/>
              </a:pPr>
              <a:endParaRPr lang="en-US" altLang="en-US" sz="1800" b="0">
                <a:latin typeface="Arial" charset="0"/>
              </a:endParaRPr>
            </a:p>
          </p:txBody>
        </p:sp>
        <p:sp>
          <p:nvSpPr>
            <p:cNvPr id="15378" name="Rectangle 8"/>
            <p:cNvSpPr>
              <a:spLocks noChangeArrowheads="1"/>
            </p:cNvSpPr>
            <p:nvPr/>
          </p:nvSpPr>
          <p:spPr bwMode="auto">
            <a:xfrm>
              <a:off x="1058" y="3120"/>
              <a:ext cx="162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893763" eaLnBrk="0" hangingPunct="0">
                <a:spcBef>
                  <a:spcPts val="800"/>
                </a:spcBef>
                <a:buFont typeface="Arial" charset="0"/>
                <a:defRPr sz="1600" b="1">
                  <a:solidFill>
                    <a:schemeClr val="tx1"/>
                  </a:solidFill>
                  <a:latin typeface="Franklin Gothic Book" pitchFamily="34" charset="0"/>
                </a:defRPr>
              </a:lvl1pPr>
              <a:lvl2pPr marL="742950" indent="-28575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en-US" altLang="en-US" sz="2400">
                  <a:solidFill>
                    <a:srgbClr val="FFFF00"/>
                  </a:solidFill>
                  <a:latin typeface="Arial" charset="0"/>
                </a:rPr>
                <a:t>NEED TO KNOW</a:t>
              </a:r>
            </a:p>
          </p:txBody>
        </p:sp>
        <p:sp>
          <p:nvSpPr>
            <p:cNvPr id="15379" name="Rectangle 9"/>
            <p:cNvSpPr>
              <a:spLocks noChangeArrowheads="1"/>
            </p:cNvSpPr>
            <p:nvPr/>
          </p:nvSpPr>
          <p:spPr bwMode="auto">
            <a:xfrm>
              <a:off x="624" y="3408"/>
              <a:ext cx="2496"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893763" eaLnBrk="0" hangingPunct="0">
                <a:spcBef>
                  <a:spcPts val="800"/>
                </a:spcBef>
                <a:buFont typeface="Arial" charset="0"/>
                <a:defRPr sz="1600" b="1">
                  <a:solidFill>
                    <a:schemeClr val="tx1"/>
                  </a:solidFill>
                  <a:latin typeface="Franklin Gothic Book" pitchFamily="34" charset="0"/>
                </a:defRPr>
              </a:lvl1pPr>
              <a:lvl2pPr marL="742950" indent="-28575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ct val="0"/>
                </a:spcBef>
                <a:buFontTx/>
                <a:buNone/>
              </a:pPr>
              <a:r>
                <a:rPr lang="en-US" altLang="en-US" sz="1400" b="0" dirty="0">
                  <a:solidFill>
                    <a:schemeClr val="bg1"/>
                  </a:solidFill>
                  <a:latin typeface="Arial" charset="0"/>
                </a:rPr>
                <a:t>Determination made by an authorized holder </a:t>
              </a:r>
              <a:br>
                <a:rPr lang="en-US" altLang="en-US" sz="1400" b="0" dirty="0">
                  <a:solidFill>
                    <a:schemeClr val="bg1"/>
                  </a:solidFill>
                  <a:latin typeface="Arial" charset="0"/>
                </a:rPr>
              </a:br>
              <a:r>
                <a:rPr lang="en-US" altLang="en-US" sz="1400" b="0" dirty="0">
                  <a:solidFill>
                    <a:schemeClr val="bg1"/>
                  </a:solidFill>
                  <a:latin typeface="Arial" charset="0"/>
                </a:rPr>
                <a:t>of classified information that a prospective recipient requires access to perform a lawful and authorized government function.</a:t>
              </a:r>
            </a:p>
          </p:txBody>
        </p:sp>
      </p:grpSp>
      <p:sp>
        <p:nvSpPr>
          <p:cNvPr id="15366" name="Rectangle 10"/>
          <p:cNvSpPr>
            <a:spLocks noChangeArrowheads="1"/>
          </p:cNvSpPr>
          <p:nvPr/>
        </p:nvSpPr>
        <p:spPr bwMode="auto">
          <a:xfrm>
            <a:off x="2628900" y="1658938"/>
            <a:ext cx="685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893763" eaLnBrk="0" hangingPunct="0">
              <a:spcBef>
                <a:spcPts val="800"/>
              </a:spcBef>
              <a:buFont typeface="Arial" charset="0"/>
              <a:defRPr sz="1600" b="1">
                <a:solidFill>
                  <a:schemeClr val="tx1"/>
                </a:solidFill>
                <a:latin typeface="Franklin Gothic Book" pitchFamily="34" charset="0"/>
              </a:defRPr>
            </a:lvl1pPr>
            <a:lvl2pPr marL="742950" indent="-28575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en-US" altLang="en-US" sz="6400" b="0" dirty="0">
                <a:latin typeface="Arial" charset="0"/>
              </a:rPr>
              <a:t>+ </a:t>
            </a:r>
          </a:p>
        </p:txBody>
      </p:sp>
      <p:grpSp>
        <p:nvGrpSpPr>
          <p:cNvPr id="15367" name="Group 31"/>
          <p:cNvGrpSpPr>
            <a:grpSpLocks/>
          </p:cNvGrpSpPr>
          <p:nvPr/>
        </p:nvGrpSpPr>
        <p:grpSpPr bwMode="auto">
          <a:xfrm>
            <a:off x="5791200" y="2209800"/>
            <a:ext cx="3200400" cy="2667000"/>
            <a:chOff x="3648" y="1392"/>
            <a:chExt cx="2016" cy="1680"/>
          </a:xfrm>
        </p:grpSpPr>
        <p:sp>
          <p:nvSpPr>
            <p:cNvPr id="15374" name="AutoShape 12"/>
            <p:cNvSpPr>
              <a:spLocks noChangeArrowheads="1"/>
            </p:cNvSpPr>
            <p:nvPr/>
          </p:nvSpPr>
          <p:spPr bwMode="auto">
            <a:xfrm>
              <a:off x="3648" y="1392"/>
              <a:ext cx="2016" cy="1680"/>
            </a:xfrm>
            <a:prstGeom prst="hexagon">
              <a:avLst>
                <a:gd name="adj" fmla="val 29994"/>
                <a:gd name="vf" fmla="val 115470"/>
              </a:avLst>
            </a:prstGeom>
            <a:solidFill>
              <a:srgbClr val="330033">
                <a:alpha val="70195"/>
              </a:srgbClr>
            </a:solidFill>
            <a:ln w="19050" algn="ctr">
              <a:solidFill>
                <a:schemeClr val="tx1"/>
              </a:solidFill>
              <a:miter lim="800000"/>
              <a:headEnd/>
              <a:tailEnd/>
            </a:ln>
          </p:spPr>
          <p:txBody>
            <a:bodyPr wrap="none" anchor="ct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0"/>
                </a:spcBef>
                <a:buFontTx/>
                <a:buNone/>
              </a:pPr>
              <a:endParaRPr lang="en-US" altLang="en-US" sz="1800" b="0">
                <a:latin typeface="Arial" charset="0"/>
              </a:endParaRPr>
            </a:p>
          </p:txBody>
        </p:sp>
        <p:sp>
          <p:nvSpPr>
            <p:cNvPr id="15375" name="Rectangle 13"/>
            <p:cNvSpPr>
              <a:spLocks noChangeArrowheads="1"/>
            </p:cNvSpPr>
            <p:nvPr/>
          </p:nvSpPr>
          <p:spPr bwMode="auto">
            <a:xfrm>
              <a:off x="4015" y="1536"/>
              <a:ext cx="128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893763" eaLnBrk="0" hangingPunct="0">
                <a:spcBef>
                  <a:spcPts val="800"/>
                </a:spcBef>
                <a:buFont typeface="Arial" charset="0"/>
                <a:defRPr sz="1600" b="1">
                  <a:solidFill>
                    <a:schemeClr val="tx1"/>
                  </a:solidFill>
                  <a:latin typeface="Franklin Gothic Book" pitchFamily="34" charset="0"/>
                </a:defRPr>
              </a:lvl1pPr>
              <a:lvl2pPr marL="742950" indent="-28575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en-US" altLang="en-US" sz="3500">
                  <a:solidFill>
                    <a:srgbClr val="FFFF00"/>
                  </a:solidFill>
                  <a:latin typeface="Arial" charset="0"/>
                </a:rPr>
                <a:t>ACCESS</a:t>
              </a:r>
            </a:p>
          </p:txBody>
        </p:sp>
        <p:sp>
          <p:nvSpPr>
            <p:cNvPr id="15376" name="Rectangle 14"/>
            <p:cNvSpPr>
              <a:spLocks noChangeArrowheads="1"/>
            </p:cNvSpPr>
            <p:nvPr/>
          </p:nvSpPr>
          <p:spPr bwMode="auto">
            <a:xfrm>
              <a:off x="3912" y="1872"/>
              <a:ext cx="1488"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893763" eaLnBrk="0" hangingPunct="0">
                <a:spcBef>
                  <a:spcPts val="800"/>
                </a:spcBef>
                <a:buFont typeface="Arial" charset="0"/>
                <a:defRPr sz="1600" b="1">
                  <a:solidFill>
                    <a:schemeClr val="tx1"/>
                  </a:solidFill>
                  <a:latin typeface="Franklin Gothic Book" pitchFamily="34" charset="0"/>
                </a:defRPr>
              </a:lvl1pPr>
              <a:lvl2pPr marL="742950" indent="-28575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ct val="0"/>
                </a:spcBef>
                <a:buFontTx/>
                <a:buNone/>
              </a:pPr>
              <a:r>
                <a:rPr lang="en-US" altLang="en-US" sz="1400" b="0">
                  <a:solidFill>
                    <a:schemeClr val="bg1"/>
                  </a:solidFill>
                  <a:latin typeface="Arial" charset="0"/>
                </a:rPr>
                <a:t>The ability and opportunity </a:t>
              </a:r>
            </a:p>
            <a:p>
              <a:pPr algn="ctr">
                <a:spcBef>
                  <a:spcPct val="0"/>
                </a:spcBef>
                <a:buFontTx/>
                <a:buNone/>
              </a:pPr>
              <a:r>
                <a:rPr lang="en-US" altLang="en-US" sz="1400" b="0">
                  <a:solidFill>
                    <a:schemeClr val="bg1"/>
                  </a:solidFill>
                  <a:latin typeface="Arial" charset="0"/>
                </a:rPr>
                <a:t>to obtain knowledge of</a:t>
              </a:r>
            </a:p>
            <a:p>
              <a:pPr algn="ctr">
                <a:spcBef>
                  <a:spcPct val="0"/>
                </a:spcBef>
                <a:buFontTx/>
                <a:buNone/>
              </a:pPr>
              <a:r>
                <a:rPr lang="en-US" altLang="en-US" sz="1400" b="0">
                  <a:solidFill>
                    <a:schemeClr val="bg1"/>
                  </a:solidFill>
                  <a:latin typeface="Arial" charset="0"/>
                </a:rPr>
                <a:t>classified information.</a:t>
              </a:r>
            </a:p>
            <a:p>
              <a:pPr algn="ctr">
                <a:spcBef>
                  <a:spcPct val="0"/>
                </a:spcBef>
                <a:buFontTx/>
                <a:buNone/>
              </a:pPr>
              <a:r>
                <a:rPr lang="en-US" altLang="en-US" sz="1400" b="0">
                  <a:solidFill>
                    <a:schemeClr val="bg1"/>
                  </a:solidFill>
                  <a:latin typeface="Arial" charset="0"/>
                </a:rPr>
                <a:t>This can involve seeing,</a:t>
              </a:r>
            </a:p>
            <a:p>
              <a:pPr algn="ctr">
                <a:spcBef>
                  <a:spcPct val="0"/>
                </a:spcBef>
                <a:buFontTx/>
                <a:buNone/>
              </a:pPr>
              <a:r>
                <a:rPr lang="en-US" altLang="en-US" sz="1400" b="0">
                  <a:solidFill>
                    <a:schemeClr val="bg1"/>
                  </a:solidFill>
                  <a:latin typeface="Arial" charset="0"/>
                </a:rPr>
                <a:t>hearing, or touching classified information, material, or equipment.</a:t>
              </a:r>
            </a:p>
          </p:txBody>
        </p:sp>
      </p:grpSp>
      <p:sp>
        <p:nvSpPr>
          <p:cNvPr id="15368" name="Rectangle 15"/>
          <p:cNvSpPr>
            <a:spLocks noChangeArrowheads="1"/>
          </p:cNvSpPr>
          <p:nvPr/>
        </p:nvSpPr>
        <p:spPr bwMode="auto">
          <a:xfrm>
            <a:off x="5105400" y="2971800"/>
            <a:ext cx="65563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893763" eaLnBrk="0" hangingPunct="0">
              <a:spcBef>
                <a:spcPts val="800"/>
              </a:spcBef>
              <a:buFont typeface="Arial" charset="0"/>
              <a:defRPr sz="1600" b="1">
                <a:solidFill>
                  <a:schemeClr val="tx1"/>
                </a:solidFill>
                <a:latin typeface="Franklin Gothic Book" pitchFamily="34" charset="0"/>
              </a:defRPr>
            </a:lvl1pPr>
            <a:lvl2pPr marL="742950" indent="-28575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en-US" altLang="en-US" sz="6400" b="0">
                <a:latin typeface="Arial" charset="0"/>
              </a:rPr>
              <a:t>=</a:t>
            </a:r>
          </a:p>
        </p:txBody>
      </p:sp>
      <p:sp>
        <p:nvSpPr>
          <p:cNvPr id="15369" name="Rectangle 20"/>
          <p:cNvSpPr>
            <a:spLocks noChangeArrowheads="1"/>
          </p:cNvSpPr>
          <p:nvPr/>
        </p:nvSpPr>
        <p:spPr bwMode="auto">
          <a:xfrm>
            <a:off x="2628900" y="3983038"/>
            <a:ext cx="685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893763" eaLnBrk="0" hangingPunct="0">
              <a:spcBef>
                <a:spcPts val="800"/>
              </a:spcBef>
              <a:buFont typeface="Arial" charset="0"/>
              <a:defRPr sz="1600" b="1">
                <a:solidFill>
                  <a:schemeClr val="tx1"/>
                </a:solidFill>
                <a:latin typeface="Franklin Gothic Book" pitchFamily="34" charset="0"/>
              </a:defRPr>
            </a:lvl1pPr>
            <a:lvl2pPr marL="742950" indent="-28575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en-US" altLang="en-US" sz="6400" b="0" dirty="0">
                <a:latin typeface="Arial" charset="0"/>
              </a:rPr>
              <a:t>+</a:t>
            </a:r>
          </a:p>
        </p:txBody>
      </p:sp>
      <p:grpSp>
        <p:nvGrpSpPr>
          <p:cNvPr id="15370" name="Group 28"/>
          <p:cNvGrpSpPr>
            <a:grpSpLocks/>
          </p:cNvGrpSpPr>
          <p:nvPr/>
        </p:nvGrpSpPr>
        <p:grpSpPr bwMode="auto">
          <a:xfrm>
            <a:off x="876300" y="2552700"/>
            <a:ext cx="4191000" cy="1600200"/>
            <a:chOff x="552" y="1728"/>
            <a:chExt cx="2640" cy="1008"/>
          </a:xfrm>
        </p:grpSpPr>
        <p:sp>
          <p:nvSpPr>
            <p:cNvPr id="15371" name="Rectangle 24"/>
            <p:cNvSpPr>
              <a:spLocks noChangeArrowheads="1"/>
            </p:cNvSpPr>
            <p:nvPr/>
          </p:nvSpPr>
          <p:spPr bwMode="auto">
            <a:xfrm>
              <a:off x="552" y="1728"/>
              <a:ext cx="2640" cy="1008"/>
            </a:xfrm>
            <a:prstGeom prst="rect">
              <a:avLst/>
            </a:prstGeom>
            <a:solidFill>
              <a:srgbClr val="330033">
                <a:alpha val="70195"/>
              </a:srgbClr>
            </a:solidFill>
            <a:ln w="19050">
              <a:solidFill>
                <a:schemeClr val="tx1"/>
              </a:solidFill>
              <a:miter lim="800000"/>
              <a:headEnd/>
              <a:tailEnd/>
            </a:ln>
          </p:spPr>
          <p:txBody>
            <a:bodyPr wrap="none" anchor="ct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0"/>
                </a:spcBef>
                <a:buFontTx/>
                <a:buNone/>
              </a:pPr>
              <a:endParaRPr lang="en-US" altLang="en-US" sz="1800" b="0">
                <a:latin typeface="Arial" charset="0"/>
              </a:endParaRPr>
            </a:p>
          </p:txBody>
        </p:sp>
        <p:sp>
          <p:nvSpPr>
            <p:cNvPr id="15372" name="Rectangle 25"/>
            <p:cNvSpPr>
              <a:spLocks noChangeArrowheads="1"/>
            </p:cNvSpPr>
            <p:nvPr/>
          </p:nvSpPr>
          <p:spPr bwMode="auto">
            <a:xfrm>
              <a:off x="1505" y="1728"/>
              <a:ext cx="94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893763" eaLnBrk="0" hangingPunct="0">
                <a:spcBef>
                  <a:spcPts val="800"/>
                </a:spcBef>
                <a:buFont typeface="Arial" charset="0"/>
                <a:defRPr sz="1600" b="1">
                  <a:solidFill>
                    <a:schemeClr val="tx1"/>
                  </a:solidFill>
                  <a:latin typeface="Franklin Gothic Book" pitchFamily="34" charset="0"/>
                </a:defRPr>
              </a:lvl1pPr>
              <a:lvl2pPr marL="742950" indent="-28575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en-US" altLang="en-US" sz="2400">
                  <a:solidFill>
                    <a:srgbClr val="FFFF00"/>
                  </a:solidFill>
                  <a:latin typeface="Arial" charset="0"/>
                </a:rPr>
                <a:t>SF 312</a:t>
              </a:r>
            </a:p>
          </p:txBody>
        </p:sp>
        <p:sp>
          <p:nvSpPr>
            <p:cNvPr id="15373" name="Rectangle 26"/>
            <p:cNvSpPr>
              <a:spLocks noChangeArrowheads="1"/>
            </p:cNvSpPr>
            <p:nvPr/>
          </p:nvSpPr>
          <p:spPr bwMode="auto">
            <a:xfrm>
              <a:off x="552" y="1968"/>
              <a:ext cx="2640"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893763" eaLnBrk="0" hangingPunct="0">
                <a:spcBef>
                  <a:spcPts val="800"/>
                </a:spcBef>
                <a:buFont typeface="Arial" charset="0"/>
                <a:defRPr sz="1600" b="1">
                  <a:solidFill>
                    <a:schemeClr val="tx1"/>
                  </a:solidFill>
                  <a:latin typeface="Franklin Gothic Book" pitchFamily="34" charset="0"/>
                </a:defRPr>
              </a:lvl1pPr>
              <a:lvl2pPr marL="742950" indent="-28575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ct val="0"/>
                </a:spcBef>
                <a:buFontTx/>
                <a:buNone/>
              </a:pPr>
              <a:r>
                <a:rPr lang="en-US" altLang="en-US" sz="1400" b="0" dirty="0">
                  <a:solidFill>
                    <a:schemeClr val="bg1"/>
                  </a:solidFill>
                  <a:latin typeface="Arial" charset="0"/>
                </a:rPr>
                <a:t>Classified Information Nondisclosure Agreement:</a:t>
              </a:r>
            </a:p>
            <a:p>
              <a:pPr algn="ctr">
                <a:spcBef>
                  <a:spcPct val="0"/>
                </a:spcBef>
                <a:buFontTx/>
                <a:buNone/>
              </a:pPr>
              <a:r>
                <a:rPr lang="en-US" altLang="en-US" sz="1400" b="0" dirty="0">
                  <a:solidFill>
                    <a:schemeClr val="bg1"/>
                  </a:solidFill>
                  <a:latin typeface="Arial" charset="0"/>
                </a:rPr>
                <a:t>All persons authorized access to classified information are required to sign a SF 312,  a legal contractual agreement between you and the </a:t>
              </a:r>
              <a:br>
                <a:rPr lang="en-US" altLang="en-US" sz="1400" b="0" dirty="0">
                  <a:solidFill>
                    <a:schemeClr val="bg1"/>
                  </a:solidFill>
                  <a:latin typeface="Arial" charset="0"/>
                </a:rPr>
              </a:br>
              <a:r>
                <a:rPr lang="en-US" altLang="en-US" sz="1400" b="0" dirty="0">
                  <a:solidFill>
                    <a:schemeClr val="bg1"/>
                  </a:solidFill>
                  <a:latin typeface="Arial" charset="0"/>
                </a:rPr>
                <a:t>U.S. Government.</a:t>
              </a:r>
            </a:p>
          </p:txBody>
        </p:sp>
      </p:grpSp>
    </p:spTree>
    <p:extLst>
      <p:ext uri="{BB962C8B-B14F-4D97-AF65-F5344CB8AC3E}">
        <p14:creationId xmlns:p14="http://schemas.microsoft.com/office/powerpoint/2010/main" val="2174845894"/>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5"/>
          <p:cNvSpPr>
            <a:spLocks noGrp="1" noChangeArrowheads="1"/>
          </p:cNvSpPr>
          <p:nvPr>
            <p:ph type="title"/>
          </p:nvPr>
        </p:nvSpPr>
        <p:spPr/>
        <p:txBody>
          <a:bodyPr/>
          <a:lstStyle/>
          <a:p>
            <a:pPr eaLnBrk="1" fontAlgn="auto" hangingPunct="1">
              <a:spcAft>
                <a:spcPts val="0"/>
              </a:spcAft>
              <a:defRPr/>
            </a:pPr>
            <a:r>
              <a:rPr lang="en-US" dirty="0" smtClean="0"/>
              <a:t>Must…</a:t>
            </a:r>
          </a:p>
        </p:txBody>
      </p:sp>
      <p:sp>
        <p:nvSpPr>
          <p:cNvPr id="16387" name="Rectangle 46"/>
          <p:cNvSpPr>
            <a:spLocks noGrp="1" noChangeArrowheads="1"/>
          </p:cNvSpPr>
          <p:nvPr>
            <p:ph idx="1"/>
          </p:nvPr>
        </p:nvSpPr>
        <p:spPr>
          <a:xfrm>
            <a:off x="762000" y="1295400"/>
            <a:ext cx="7924800" cy="1373188"/>
          </a:xfrm>
        </p:spPr>
        <p:txBody>
          <a:bodyPr/>
          <a:lstStyle/>
          <a:p>
            <a:pPr marL="457200" indent="-457200" eaLnBrk="1" hangingPunct="1">
              <a:buClr>
                <a:schemeClr val="accent2"/>
              </a:buClr>
              <a:buFont typeface="Wingdings" pitchFamily="2" charset="2"/>
              <a:buChar char="§"/>
            </a:pPr>
            <a:r>
              <a:rPr lang="en-US" altLang="en-US" sz="2800" smtClean="0"/>
              <a:t>Coordinate with local security official regarding debriefings and/or out-processing requirements</a:t>
            </a:r>
          </a:p>
        </p:txBody>
      </p:sp>
      <p:sp>
        <p:nvSpPr>
          <p:cNvPr id="14339"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40586EF-42AC-42F1-997F-8ACA6A4364A2}" type="slidenum">
              <a:rPr lang="en-US" smtClean="0"/>
              <a:pPr eaLnBrk="1" hangingPunct="1">
                <a:defRPr/>
              </a:pPr>
              <a:t>12</a:t>
            </a:fld>
            <a:endParaRPr lang="en-US" smtClean="0"/>
          </a:p>
        </p:txBody>
      </p:sp>
      <p:pic>
        <p:nvPicPr>
          <p:cNvPr id="16389" name="Picture 18" descr="http://www.vivainstitute.com/wp-content/uploads/2011/02/happy-business-mee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3549">
            <a:off x="4614863" y="2781300"/>
            <a:ext cx="2268537"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7" descr=" ... UK - Project news letter">
            <a:hlinkClick r:id="rId3" tooltip="&quot; ... UK - Project news letter&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9022">
            <a:off x="1822450" y="3355975"/>
            <a:ext cx="15938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85930"/>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8"/>
          <p:cNvSpPr>
            <a:spLocks noGrp="1" noChangeArrowheads="1"/>
          </p:cNvSpPr>
          <p:nvPr>
            <p:ph type="title"/>
          </p:nvPr>
        </p:nvSpPr>
        <p:spPr/>
        <p:txBody>
          <a:bodyPr/>
          <a:lstStyle/>
          <a:p>
            <a:pPr eaLnBrk="1" fontAlgn="auto" hangingPunct="1">
              <a:spcAft>
                <a:spcPts val="0"/>
              </a:spcAft>
              <a:defRPr/>
            </a:pPr>
            <a:r>
              <a:rPr lang="en-US" smtClean="0"/>
              <a:t>Information Security</a:t>
            </a:r>
          </a:p>
        </p:txBody>
      </p:sp>
      <p:sp>
        <p:nvSpPr>
          <p:cNvPr id="17411" name="Rectangle 7"/>
          <p:cNvSpPr>
            <a:spLocks noGrp="1" noChangeArrowheads="1"/>
          </p:cNvSpPr>
          <p:nvPr>
            <p:ph idx="1"/>
          </p:nvPr>
        </p:nvSpPr>
        <p:spPr>
          <a:xfrm>
            <a:off x="423863" y="1295400"/>
            <a:ext cx="8262937" cy="3754438"/>
          </a:xfrm>
        </p:spPr>
        <p:txBody>
          <a:bodyPr/>
          <a:lstStyle/>
          <a:p>
            <a:pPr marL="457200" indent="-457200" eaLnBrk="1" hangingPunct="1">
              <a:buClr>
                <a:schemeClr val="accent2"/>
              </a:buClr>
              <a:buFont typeface="Wingdings" pitchFamily="2" charset="2"/>
              <a:buChar char="§"/>
            </a:pPr>
            <a:r>
              <a:rPr lang="en-US" altLang="en-US" sz="2800" smtClean="0"/>
              <a:t>Pertains to the protection of classified and sensitive information, to include but not limited to:</a:t>
            </a:r>
          </a:p>
          <a:p>
            <a:pPr lvl="4" eaLnBrk="1" hangingPunct="1"/>
            <a:r>
              <a:rPr lang="en-US" altLang="en-US" sz="2800" smtClean="0"/>
              <a:t>Marking</a:t>
            </a:r>
          </a:p>
          <a:p>
            <a:pPr lvl="4" eaLnBrk="1" hangingPunct="1"/>
            <a:r>
              <a:rPr lang="en-US" altLang="en-US" sz="2800" smtClean="0"/>
              <a:t>Handling</a:t>
            </a:r>
          </a:p>
          <a:p>
            <a:pPr lvl="4" eaLnBrk="1" hangingPunct="1"/>
            <a:r>
              <a:rPr lang="en-US" altLang="en-US" sz="2800" smtClean="0"/>
              <a:t>Transmission</a:t>
            </a:r>
          </a:p>
          <a:p>
            <a:pPr lvl="4" eaLnBrk="1" hangingPunct="1"/>
            <a:r>
              <a:rPr lang="en-US" altLang="en-US" sz="2800" smtClean="0"/>
              <a:t>Storage</a:t>
            </a:r>
          </a:p>
          <a:p>
            <a:pPr lvl="4" eaLnBrk="1" hangingPunct="1"/>
            <a:r>
              <a:rPr lang="en-US" altLang="en-US" sz="2800" smtClean="0"/>
              <a:t>Destruction</a:t>
            </a:r>
          </a:p>
        </p:txBody>
      </p:sp>
      <p:sp>
        <p:nvSpPr>
          <p:cNvPr id="15363"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227AD4C-A842-4D0E-834C-0866F8B21008}" type="slidenum">
              <a:rPr lang="en-US" smtClean="0"/>
              <a:pPr eaLnBrk="1" hangingPunct="1">
                <a:defRPr/>
              </a:pPr>
              <a:t>13</a:t>
            </a:fld>
            <a:endParaRPr lang="en-US" smtClean="0"/>
          </a:p>
        </p:txBody>
      </p:sp>
      <p:sp>
        <p:nvSpPr>
          <p:cNvPr id="17413" name="Text Box 4"/>
          <p:cNvSpPr txBox="1">
            <a:spLocks noChangeArrowheads="1"/>
          </p:cNvSpPr>
          <p:nvPr/>
        </p:nvSpPr>
        <p:spPr bwMode="auto">
          <a:xfrm>
            <a:off x="1508125" y="2017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0"/>
              </a:spcBef>
              <a:buFontTx/>
              <a:buNone/>
            </a:pPr>
            <a:endParaRPr lang="en-US" altLang="en-US" sz="1800" b="0">
              <a:latin typeface="Arial" charset="0"/>
            </a:endParaRPr>
          </a:p>
        </p:txBody>
      </p:sp>
      <p:pic>
        <p:nvPicPr>
          <p:cNvPr id="17414" name="Picture 10" descr="http://www.itlpblog.com/storage/post-images/information%20security.jpg?__SQUARESPACE_CACHEVERSION=12560458784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25001">
            <a:off x="4768850" y="3387725"/>
            <a:ext cx="3052763"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81117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7"/>
          <p:cNvSpPr>
            <a:spLocks noGrp="1" noChangeArrowheads="1"/>
          </p:cNvSpPr>
          <p:nvPr>
            <p:ph type="title"/>
          </p:nvPr>
        </p:nvSpPr>
        <p:spPr/>
        <p:txBody>
          <a:bodyPr/>
          <a:lstStyle/>
          <a:p>
            <a:pPr eaLnBrk="1" fontAlgn="auto" hangingPunct="1">
              <a:spcAft>
                <a:spcPts val="0"/>
              </a:spcAft>
              <a:defRPr/>
            </a:pPr>
            <a:r>
              <a:rPr lang="en-US" dirty="0" smtClean="0"/>
              <a:t>Classification Levels</a:t>
            </a:r>
          </a:p>
        </p:txBody>
      </p:sp>
      <p:sp>
        <p:nvSpPr>
          <p:cNvPr id="16387"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F432704-FD58-4B49-984C-27C683B7B1C1}" type="slidenum">
              <a:rPr lang="en-US" smtClean="0"/>
              <a:pPr eaLnBrk="1" hangingPunct="1">
                <a:defRPr/>
              </a:pPr>
              <a:t>14</a:t>
            </a:fld>
            <a:endParaRPr lang="en-US" smtClean="0"/>
          </a:p>
        </p:txBody>
      </p:sp>
      <p:sp>
        <p:nvSpPr>
          <p:cNvPr id="30726" name="Text Box 6"/>
          <p:cNvSpPr txBox="1">
            <a:spLocks noChangeArrowheads="1"/>
          </p:cNvSpPr>
          <p:nvPr/>
        </p:nvSpPr>
        <p:spPr bwMode="auto">
          <a:xfrm>
            <a:off x="769938" y="1290638"/>
            <a:ext cx="7891462" cy="4357687"/>
          </a:xfrm>
          <a:prstGeom prst="rect">
            <a:avLst/>
          </a:prstGeom>
          <a:noFill/>
          <a:ln w="9525">
            <a:noFill/>
            <a:miter lim="800000"/>
            <a:headEnd/>
            <a:tailEnd/>
          </a:ln>
          <a:effectLst/>
        </p:spPr>
        <p:txBody>
          <a:bodyPr>
            <a:spAutoFit/>
          </a:bodyPr>
          <a:lstStyle/>
          <a:p>
            <a:pPr algn="ctr">
              <a:spcBef>
                <a:spcPct val="50000"/>
              </a:spcBef>
              <a:defRPr/>
            </a:pPr>
            <a:r>
              <a:rPr lang="en-US" sz="2800" dirty="0">
                <a:effectLst>
                  <a:outerShdw blurRad="38100" dist="38100" dir="2700000" algn="tl">
                    <a:srgbClr val="FFFFFF"/>
                  </a:outerShdw>
                </a:effectLst>
              </a:rPr>
              <a:t>There are </a:t>
            </a:r>
            <a:r>
              <a:rPr lang="en-US" sz="2800" b="1" i="1" dirty="0">
                <a:effectLst>
                  <a:outerShdw blurRad="38100" dist="38100" dir="2700000" algn="tl">
                    <a:srgbClr val="FFFFFF"/>
                  </a:outerShdw>
                </a:effectLst>
              </a:rPr>
              <a:t>THREE</a:t>
            </a:r>
            <a:r>
              <a:rPr lang="en-US" sz="2800" dirty="0">
                <a:effectLst>
                  <a:outerShdw blurRad="38100" dist="38100" dir="2700000" algn="tl">
                    <a:srgbClr val="FFFFFF"/>
                  </a:outerShdw>
                </a:effectLst>
              </a:rPr>
              <a:t> levels of Classification</a:t>
            </a:r>
            <a:endParaRPr lang="en-US" sz="2800" dirty="0">
              <a:solidFill>
                <a:srgbClr val="FFFFCC"/>
              </a:solidFill>
              <a:effectLst>
                <a:outerShdw blurRad="38100" dist="38100" dir="2700000" algn="tl">
                  <a:srgbClr val="000000"/>
                </a:outerShdw>
              </a:effectLst>
              <a:latin typeface="Times New Roman" pitchFamily="18" charset="0"/>
            </a:endParaRPr>
          </a:p>
          <a:p>
            <a:pPr algn="ctr">
              <a:spcBef>
                <a:spcPct val="50000"/>
              </a:spcBef>
              <a:defRPr/>
            </a:pPr>
            <a:r>
              <a:rPr lang="en-US" sz="3200" b="1" dirty="0">
                <a:solidFill>
                  <a:srgbClr val="FF9900"/>
                </a:solidFill>
                <a:effectLst>
                  <a:outerShdw blurRad="38100" dist="38100" dir="2700000" algn="tl">
                    <a:srgbClr val="000000"/>
                  </a:outerShdw>
                </a:effectLst>
              </a:rPr>
              <a:t>TOP SECRET</a:t>
            </a:r>
          </a:p>
          <a:p>
            <a:pPr algn="ctr">
              <a:spcBef>
                <a:spcPct val="50000"/>
              </a:spcBef>
              <a:defRPr/>
            </a:pPr>
            <a:r>
              <a:rPr lang="en-US" sz="2400" u="sng" dirty="0">
                <a:effectLst>
                  <a:outerShdw blurRad="38100" dist="38100" dir="2700000" algn="tl">
                    <a:srgbClr val="FFFFFF"/>
                  </a:outerShdw>
                </a:effectLst>
              </a:rPr>
              <a:t>Exceptionally</a:t>
            </a:r>
            <a:r>
              <a:rPr lang="en-US" sz="2400" i="1" u="sng" dirty="0">
                <a:effectLst>
                  <a:outerShdw blurRad="38100" dist="38100" dir="2700000" algn="tl">
                    <a:srgbClr val="FFFFFF"/>
                  </a:outerShdw>
                </a:effectLst>
              </a:rPr>
              <a:t> </a:t>
            </a:r>
            <a:r>
              <a:rPr lang="en-US" sz="2400" u="sng" dirty="0">
                <a:effectLst>
                  <a:outerShdw blurRad="38100" dist="38100" dir="2700000" algn="tl">
                    <a:srgbClr val="FFFFFF"/>
                  </a:outerShdw>
                </a:effectLst>
              </a:rPr>
              <a:t>Grave</a:t>
            </a:r>
            <a:r>
              <a:rPr lang="en-US" sz="2400" i="1" dirty="0">
                <a:effectLst>
                  <a:outerShdw blurRad="38100" dist="38100" dir="2700000" algn="tl">
                    <a:srgbClr val="FFFFFF"/>
                  </a:outerShdw>
                </a:effectLst>
              </a:rPr>
              <a:t> </a:t>
            </a:r>
            <a:r>
              <a:rPr lang="en-US" sz="2400" dirty="0">
                <a:effectLst>
                  <a:outerShdw blurRad="38100" dist="38100" dir="2700000" algn="tl">
                    <a:srgbClr val="FFFFFF"/>
                  </a:outerShdw>
                </a:effectLst>
              </a:rPr>
              <a:t>Damage to the National Security</a:t>
            </a:r>
          </a:p>
          <a:p>
            <a:pPr algn="ctr">
              <a:spcBef>
                <a:spcPct val="50000"/>
              </a:spcBef>
              <a:defRPr/>
            </a:pPr>
            <a:r>
              <a:rPr lang="en-US" sz="3200" b="1" dirty="0">
                <a:solidFill>
                  <a:srgbClr val="FF0000"/>
                </a:solidFill>
                <a:effectLst>
                  <a:outerShdw blurRad="38100" dist="38100" dir="2700000" algn="tl">
                    <a:srgbClr val="000000"/>
                  </a:outerShdw>
                </a:effectLst>
              </a:rPr>
              <a:t>SECRET</a:t>
            </a:r>
          </a:p>
          <a:p>
            <a:pPr algn="ctr">
              <a:spcBef>
                <a:spcPct val="50000"/>
              </a:spcBef>
              <a:defRPr/>
            </a:pPr>
            <a:r>
              <a:rPr lang="en-US" sz="2400" u="sng" dirty="0">
                <a:effectLst>
                  <a:outerShdw blurRad="38100" dist="38100" dir="2700000" algn="tl">
                    <a:srgbClr val="FFFFFF"/>
                  </a:outerShdw>
                </a:effectLst>
              </a:rPr>
              <a:t>Serious</a:t>
            </a:r>
            <a:r>
              <a:rPr lang="en-US" sz="2400" dirty="0">
                <a:effectLst>
                  <a:outerShdw blurRad="38100" dist="38100" dir="2700000" algn="tl">
                    <a:srgbClr val="FFFFFF"/>
                  </a:outerShdw>
                </a:effectLst>
              </a:rPr>
              <a:t> Damage to the National Security</a:t>
            </a:r>
          </a:p>
          <a:p>
            <a:pPr algn="ctr">
              <a:spcBef>
                <a:spcPct val="50000"/>
              </a:spcBef>
              <a:defRPr/>
            </a:pPr>
            <a:r>
              <a:rPr lang="en-US" sz="3200" b="1" dirty="0">
                <a:solidFill>
                  <a:srgbClr val="000099"/>
                </a:solidFill>
                <a:effectLst>
                  <a:outerShdw blurRad="38100" dist="38100" dir="2700000" algn="tl">
                    <a:srgbClr val="000000"/>
                  </a:outerShdw>
                </a:effectLst>
              </a:rPr>
              <a:t>CONFIDENTIAL</a:t>
            </a:r>
          </a:p>
          <a:p>
            <a:pPr algn="ctr">
              <a:spcBef>
                <a:spcPct val="50000"/>
              </a:spcBef>
              <a:defRPr/>
            </a:pPr>
            <a:r>
              <a:rPr lang="en-US" sz="2400" u="sng" dirty="0">
                <a:effectLst>
                  <a:outerShdw blurRad="38100" dist="38100" dir="2700000" algn="tl">
                    <a:srgbClr val="FFFFFF"/>
                  </a:outerShdw>
                </a:effectLst>
              </a:rPr>
              <a:t>Damage</a:t>
            </a:r>
            <a:r>
              <a:rPr lang="en-US" sz="2400" dirty="0">
                <a:effectLst>
                  <a:outerShdw blurRad="38100" dist="38100" dir="2700000" algn="tl">
                    <a:srgbClr val="FFFFFF"/>
                  </a:outerShdw>
                </a:effectLst>
              </a:rPr>
              <a:t> to the National Security</a:t>
            </a:r>
            <a:endParaRPr lang="en-US" sz="3200" dirty="0">
              <a:effectLst>
                <a:outerShdw blurRad="38100" dist="38100" dir="2700000" algn="tl">
                  <a:srgbClr val="FFFFFF"/>
                </a:outerShdw>
              </a:effectLst>
            </a:endParaRPr>
          </a:p>
        </p:txBody>
      </p:sp>
    </p:spTree>
    <p:extLst>
      <p:ext uri="{BB962C8B-B14F-4D97-AF65-F5344CB8AC3E}">
        <p14:creationId xmlns:p14="http://schemas.microsoft.com/office/powerpoint/2010/main" val="63221802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52BE224-32E4-43F0-8DB3-184EA7CBC493}" type="slidenum">
              <a:rPr lang="en-US" smtClean="0"/>
              <a:pPr eaLnBrk="1" hangingPunct="1">
                <a:defRPr/>
              </a:pPr>
              <a:t>15</a:t>
            </a:fld>
            <a:endParaRPr lang="en-US" smtClean="0"/>
          </a:p>
        </p:txBody>
      </p:sp>
      <p:sp>
        <p:nvSpPr>
          <p:cNvPr id="19459" name="Freeform 61"/>
          <p:cNvSpPr>
            <a:spLocks/>
          </p:cNvSpPr>
          <p:nvPr/>
        </p:nvSpPr>
        <p:spPr bwMode="auto">
          <a:xfrm rot="721593">
            <a:off x="2927350" y="1133475"/>
            <a:ext cx="6049963" cy="4757738"/>
          </a:xfrm>
          <a:custGeom>
            <a:avLst/>
            <a:gdLst>
              <a:gd name="T0" fmla="*/ 2147483647 w 3121"/>
              <a:gd name="T1" fmla="*/ 2147483647 h 3841"/>
              <a:gd name="T2" fmla="*/ 2147483647 w 3121"/>
              <a:gd name="T3" fmla="*/ 2147483647 h 3841"/>
              <a:gd name="T4" fmla="*/ 2147483647 w 3121"/>
              <a:gd name="T5" fmla="*/ 2147483647 h 3841"/>
              <a:gd name="T6" fmla="*/ 2147483647 w 3121"/>
              <a:gd name="T7" fmla="*/ 2147483647 h 3841"/>
              <a:gd name="T8" fmla="*/ 2147483647 w 3121"/>
              <a:gd name="T9" fmla="*/ 2147483647 h 3841"/>
              <a:gd name="T10" fmla="*/ 2147483647 w 3121"/>
              <a:gd name="T11" fmla="*/ 2147483647 h 3841"/>
              <a:gd name="T12" fmla="*/ 2147483647 w 3121"/>
              <a:gd name="T13" fmla="*/ 2147483647 h 3841"/>
              <a:gd name="T14" fmla="*/ 2147483647 w 3121"/>
              <a:gd name="T15" fmla="*/ 2147483647 h 3841"/>
              <a:gd name="T16" fmla="*/ 2147483647 w 3121"/>
              <a:gd name="T17" fmla="*/ 2147483647 h 3841"/>
              <a:gd name="T18" fmla="*/ 2147483647 w 3121"/>
              <a:gd name="T19" fmla="*/ 2147483647 h 3841"/>
              <a:gd name="T20" fmla="*/ 2147483647 w 3121"/>
              <a:gd name="T21" fmla="*/ 2147483647 h 3841"/>
              <a:gd name="T22" fmla="*/ 2147483647 w 3121"/>
              <a:gd name="T23" fmla="*/ 2147483647 h 3841"/>
              <a:gd name="T24" fmla="*/ 2147483647 w 3121"/>
              <a:gd name="T25" fmla="*/ 2147483647 h 3841"/>
              <a:gd name="T26" fmla="*/ 2147483647 w 3121"/>
              <a:gd name="T27" fmla="*/ 2147483647 h 3841"/>
              <a:gd name="T28" fmla="*/ 2147483647 w 3121"/>
              <a:gd name="T29" fmla="*/ 2147483647 h 3841"/>
              <a:gd name="T30" fmla="*/ 2147483647 w 3121"/>
              <a:gd name="T31" fmla="*/ 2147483647 h 3841"/>
              <a:gd name="T32" fmla="*/ 2147483647 w 3121"/>
              <a:gd name="T33" fmla="*/ 2147483647 h 3841"/>
              <a:gd name="T34" fmla="*/ 2147483647 w 3121"/>
              <a:gd name="T35" fmla="*/ 2147483647 h 3841"/>
              <a:gd name="T36" fmla="*/ 2147483647 w 3121"/>
              <a:gd name="T37" fmla="*/ 2147483647 h 3841"/>
              <a:gd name="T38" fmla="*/ 2147483647 w 3121"/>
              <a:gd name="T39" fmla="*/ 2147483647 h 3841"/>
              <a:gd name="T40" fmla="*/ 2147483647 w 3121"/>
              <a:gd name="T41" fmla="*/ 2147483647 h 3841"/>
              <a:gd name="T42" fmla="*/ 2147483647 w 3121"/>
              <a:gd name="T43" fmla="*/ 2147483647 h 3841"/>
              <a:gd name="T44" fmla="*/ 2147483647 w 3121"/>
              <a:gd name="T45" fmla="*/ 2147483647 h 3841"/>
              <a:gd name="T46" fmla="*/ 2147483647 w 3121"/>
              <a:gd name="T47" fmla="*/ 2147483647 h 3841"/>
              <a:gd name="T48" fmla="*/ 2147483647 w 3121"/>
              <a:gd name="T49" fmla="*/ 2147483647 h 3841"/>
              <a:gd name="T50" fmla="*/ 2147483647 w 3121"/>
              <a:gd name="T51" fmla="*/ 2147483647 h 3841"/>
              <a:gd name="T52" fmla="*/ 2147483647 w 3121"/>
              <a:gd name="T53" fmla="*/ 2147483647 h 3841"/>
              <a:gd name="T54" fmla="*/ 2147483647 w 3121"/>
              <a:gd name="T55" fmla="*/ 2147483647 h 3841"/>
              <a:gd name="T56" fmla="*/ 2147483647 w 3121"/>
              <a:gd name="T57" fmla="*/ 2147483647 h 3841"/>
              <a:gd name="T58" fmla="*/ 2147483647 w 3121"/>
              <a:gd name="T59" fmla="*/ 2147483647 h 3841"/>
              <a:gd name="T60" fmla="*/ 2147483647 w 3121"/>
              <a:gd name="T61" fmla="*/ 2147483647 h 3841"/>
              <a:gd name="T62" fmla="*/ 2147483647 w 3121"/>
              <a:gd name="T63" fmla="*/ 2147483647 h 3841"/>
              <a:gd name="T64" fmla="*/ 2147483647 w 3121"/>
              <a:gd name="T65" fmla="*/ 2147483647 h 3841"/>
              <a:gd name="T66" fmla="*/ 2147483647 w 3121"/>
              <a:gd name="T67" fmla="*/ 2147483647 h 3841"/>
              <a:gd name="T68" fmla="*/ 2147483647 w 3121"/>
              <a:gd name="T69" fmla="*/ 2147483647 h 3841"/>
              <a:gd name="T70" fmla="*/ 2147483647 w 3121"/>
              <a:gd name="T71" fmla="*/ 2147483647 h 3841"/>
              <a:gd name="T72" fmla="*/ 2147483647 w 3121"/>
              <a:gd name="T73" fmla="*/ 2147483647 h 3841"/>
              <a:gd name="T74" fmla="*/ 2147483647 w 3121"/>
              <a:gd name="T75" fmla="*/ 2147483647 h 3841"/>
              <a:gd name="T76" fmla="*/ 2147483647 w 3121"/>
              <a:gd name="T77" fmla="*/ 2147483647 h 3841"/>
              <a:gd name="T78" fmla="*/ 2147483647 w 3121"/>
              <a:gd name="T79" fmla="*/ 2147483647 h 3841"/>
              <a:gd name="T80" fmla="*/ 2147483647 w 3121"/>
              <a:gd name="T81" fmla="*/ 2147483647 h 3841"/>
              <a:gd name="T82" fmla="*/ 2147483647 w 3121"/>
              <a:gd name="T83" fmla="*/ 2147483647 h 3841"/>
              <a:gd name="T84" fmla="*/ 2147483647 w 3121"/>
              <a:gd name="T85" fmla="*/ 2147483647 h 3841"/>
              <a:gd name="T86" fmla="*/ 2147483647 w 3121"/>
              <a:gd name="T87" fmla="*/ 2147483647 h 3841"/>
              <a:gd name="T88" fmla="*/ 2147483647 w 3121"/>
              <a:gd name="T89" fmla="*/ 2147483647 h 3841"/>
              <a:gd name="T90" fmla="*/ 2147483647 w 3121"/>
              <a:gd name="T91" fmla="*/ 2147483647 h 3841"/>
              <a:gd name="T92" fmla="*/ 2147483647 w 3121"/>
              <a:gd name="T93" fmla="*/ 2147483647 h 3841"/>
              <a:gd name="T94" fmla="*/ 2147483647 w 3121"/>
              <a:gd name="T95" fmla="*/ 2147483647 h 3841"/>
              <a:gd name="T96" fmla="*/ 2147483647 w 3121"/>
              <a:gd name="T97" fmla="*/ 2147483647 h 3841"/>
              <a:gd name="T98" fmla="*/ 2147483647 w 3121"/>
              <a:gd name="T99" fmla="*/ 2147483647 h 3841"/>
              <a:gd name="T100" fmla="*/ 2147483647 w 3121"/>
              <a:gd name="T101" fmla="*/ 2147483647 h 3841"/>
              <a:gd name="T102" fmla="*/ 2147483647 w 3121"/>
              <a:gd name="T103" fmla="*/ 2147483647 h 3841"/>
              <a:gd name="T104" fmla="*/ 0 w 3121"/>
              <a:gd name="T105" fmla="*/ 2147483647 h 3841"/>
              <a:gd name="T106" fmla="*/ 2147483647 w 3121"/>
              <a:gd name="T107" fmla="*/ 2147483647 h 3841"/>
              <a:gd name="T108" fmla="*/ 2147483647 w 3121"/>
              <a:gd name="T109" fmla="*/ 2147483647 h 3841"/>
              <a:gd name="T110" fmla="*/ 2147483647 w 3121"/>
              <a:gd name="T111" fmla="*/ 2147483647 h 3841"/>
              <a:gd name="T112" fmla="*/ 2147483647 w 3121"/>
              <a:gd name="T113" fmla="*/ 2147483647 h 3841"/>
              <a:gd name="T114" fmla="*/ 2147483647 w 3121"/>
              <a:gd name="T115" fmla="*/ 2147483647 h 38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21" h="3841">
                <a:moveTo>
                  <a:pt x="497" y="908"/>
                </a:moveTo>
                <a:lnTo>
                  <a:pt x="522" y="804"/>
                </a:lnTo>
                <a:lnTo>
                  <a:pt x="562" y="695"/>
                </a:lnTo>
                <a:lnTo>
                  <a:pt x="623" y="612"/>
                </a:lnTo>
                <a:lnTo>
                  <a:pt x="701" y="540"/>
                </a:lnTo>
                <a:lnTo>
                  <a:pt x="765" y="503"/>
                </a:lnTo>
                <a:lnTo>
                  <a:pt x="846" y="462"/>
                </a:lnTo>
                <a:lnTo>
                  <a:pt x="966" y="446"/>
                </a:lnTo>
                <a:lnTo>
                  <a:pt x="1083" y="462"/>
                </a:lnTo>
                <a:lnTo>
                  <a:pt x="1191" y="509"/>
                </a:lnTo>
                <a:lnTo>
                  <a:pt x="1271" y="560"/>
                </a:lnTo>
                <a:lnTo>
                  <a:pt x="1318" y="384"/>
                </a:lnTo>
                <a:lnTo>
                  <a:pt x="1379" y="249"/>
                </a:lnTo>
                <a:lnTo>
                  <a:pt x="1463" y="140"/>
                </a:lnTo>
                <a:lnTo>
                  <a:pt x="1571" y="62"/>
                </a:lnTo>
                <a:lnTo>
                  <a:pt x="1704" y="5"/>
                </a:lnTo>
                <a:lnTo>
                  <a:pt x="1833" y="0"/>
                </a:lnTo>
                <a:lnTo>
                  <a:pt x="1950" y="31"/>
                </a:lnTo>
                <a:lnTo>
                  <a:pt x="2080" y="99"/>
                </a:lnTo>
                <a:lnTo>
                  <a:pt x="2179" y="218"/>
                </a:lnTo>
                <a:lnTo>
                  <a:pt x="2250" y="337"/>
                </a:lnTo>
                <a:lnTo>
                  <a:pt x="2296" y="451"/>
                </a:lnTo>
                <a:lnTo>
                  <a:pt x="2305" y="597"/>
                </a:lnTo>
                <a:lnTo>
                  <a:pt x="2398" y="550"/>
                </a:lnTo>
                <a:lnTo>
                  <a:pt x="2506" y="566"/>
                </a:lnTo>
                <a:lnTo>
                  <a:pt x="2595" y="612"/>
                </a:lnTo>
                <a:lnTo>
                  <a:pt x="2673" y="716"/>
                </a:lnTo>
                <a:lnTo>
                  <a:pt x="2728" y="846"/>
                </a:lnTo>
                <a:lnTo>
                  <a:pt x="2750" y="996"/>
                </a:lnTo>
                <a:lnTo>
                  <a:pt x="2747" y="1105"/>
                </a:lnTo>
                <a:lnTo>
                  <a:pt x="2799" y="1095"/>
                </a:lnTo>
                <a:lnTo>
                  <a:pt x="2864" y="1121"/>
                </a:lnTo>
                <a:lnTo>
                  <a:pt x="2929" y="1173"/>
                </a:lnTo>
                <a:lnTo>
                  <a:pt x="2981" y="1230"/>
                </a:lnTo>
                <a:lnTo>
                  <a:pt x="3015" y="1282"/>
                </a:lnTo>
                <a:lnTo>
                  <a:pt x="3046" y="1349"/>
                </a:lnTo>
                <a:lnTo>
                  <a:pt x="3080" y="1432"/>
                </a:lnTo>
                <a:lnTo>
                  <a:pt x="3098" y="1536"/>
                </a:lnTo>
                <a:lnTo>
                  <a:pt x="3101" y="1614"/>
                </a:lnTo>
                <a:lnTo>
                  <a:pt x="3092" y="1697"/>
                </a:lnTo>
                <a:lnTo>
                  <a:pt x="3071" y="1801"/>
                </a:lnTo>
                <a:lnTo>
                  <a:pt x="3098" y="1910"/>
                </a:lnTo>
                <a:lnTo>
                  <a:pt x="3111" y="2003"/>
                </a:lnTo>
                <a:lnTo>
                  <a:pt x="3117" y="2112"/>
                </a:lnTo>
                <a:lnTo>
                  <a:pt x="3101" y="2242"/>
                </a:lnTo>
                <a:lnTo>
                  <a:pt x="3089" y="2320"/>
                </a:lnTo>
                <a:lnTo>
                  <a:pt x="3055" y="2413"/>
                </a:lnTo>
                <a:lnTo>
                  <a:pt x="3101" y="2543"/>
                </a:lnTo>
                <a:lnTo>
                  <a:pt x="3117" y="2626"/>
                </a:lnTo>
                <a:lnTo>
                  <a:pt x="3120" y="2745"/>
                </a:lnTo>
                <a:lnTo>
                  <a:pt x="3111" y="2859"/>
                </a:lnTo>
                <a:lnTo>
                  <a:pt x="3083" y="2994"/>
                </a:lnTo>
                <a:lnTo>
                  <a:pt x="3046" y="3088"/>
                </a:lnTo>
                <a:lnTo>
                  <a:pt x="2990" y="3176"/>
                </a:lnTo>
                <a:lnTo>
                  <a:pt x="2898" y="3264"/>
                </a:lnTo>
                <a:lnTo>
                  <a:pt x="2799" y="3295"/>
                </a:lnTo>
                <a:lnTo>
                  <a:pt x="2710" y="3269"/>
                </a:lnTo>
                <a:lnTo>
                  <a:pt x="2651" y="3222"/>
                </a:lnTo>
                <a:lnTo>
                  <a:pt x="2611" y="3316"/>
                </a:lnTo>
                <a:lnTo>
                  <a:pt x="2568" y="3389"/>
                </a:lnTo>
                <a:lnTo>
                  <a:pt x="2531" y="3435"/>
                </a:lnTo>
                <a:lnTo>
                  <a:pt x="2460" y="3498"/>
                </a:lnTo>
                <a:lnTo>
                  <a:pt x="2398" y="3539"/>
                </a:lnTo>
                <a:lnTo>
                  <a:pt x="2305" y="3570"/>
                </a:lnTo>
                <a:lnTo>
                  <a:pt x="2216" y="3565"/>
                </a:lnTo>
                <a:lnTo>
                  <a:pt x="2126" y="3523"/>
                </a:lnTo>
                <a:lnTo>
                  <a:pt x="2049" y="3451"/>
                </a:lnTo>
                <a:lnTo>
                  <a:pt x="2003" y="3575"/>
                </a:lnTo>
                <a:lnTo>
                  <a:pt x="1960" y="3648"/>
                </a:lnTo>
                <a:lnTo>
                  <a:pt x="1904" y="3710"/>
                </a:lnTo>
                <a:lnTo>
                  <a:pt x="1839" y="3762"/>
                </a:lnTo>
                <a:lnTo>
                  <a:pt x="1765" y="3783"/>
                </a:lnTo>
                <a:lnTo>
                  <a:pt x="1697" y="3783"/>
                </a:lnTo>
                <a:lnTo>
                  <a:pt x="1633" y="3762"/>
                </a:lnTo>
                <a:lnTo>
                  <a:pt x="1552" y="3695"/>
                </a:lnTo>
                <a:lnTo>
                  <a:pt x="1506" y="3632"/>
                </a:lnTo>
                <a:lnTo>
                  <a:pt x="1463" y="3710"/>
                </a:lnTo>
                <a:lnTo>
                  <a:pt x="1416" y="3762"/>
                </a:lnTo>
                <a:lnTo>
                  <a:pt x="1361" y="3804"/>
                </a:lnTo>
                <a:lnTo>
                  <a:pt x="1281" y="3840"/>
                </a:lnTo>
                <a:lnTo>
                  <a:pt x="1197" y="3830"/>
                </a:lnTo>
                <a:lnTo>
                  <a:pt x="1111" y="3793"/>
                </a:lnTo>
                <a:lnTo>
                  <a:pt x="1046" y="3731"/>
                </a:lnTo>
                <a:lnTo>
                  <a:pt x="984" y="3627"/>
                </a:lnTo>
                <a:lnTo>
                  <a:pt x="947" y="3523"/>
                </a:lnTo>
                <a:lnTo>
                  <a:pt x="883" y="3560"/>
                </a:lnTo>
                <a:lnTo>
                  <a:pt x="809" y="3586"/>
                </a:lnTo>
                <a:lnTo>
                  <a:pt x="719" y="3575"/>
                </a:lnTo>
                <a:lnTo>
                  <a:pt x="642" y="3529"/>
                </a:lnTo>
                <a:lnTo>
                  <a:pt x="583" y="3461"/>
                </a:lnTo>
                <a:lnTo>
                  <a:pt x="534" y="3389"/>
                </a:lnTo>
                <a:lnTo>
                  <a:pt x="494" y="3285"/>
                </a:lnTo>
                <a:lnTo>
                  <a:pt x="485" y="3176"/>
                </a:lnTo>
                <a:lnTo>
                  <a:pt x="441" y="3202"/>
                </a:lnTo>
                <a:lnTo>
                  <a:pt x="370" y="3207"/>
                </a:lnTo>
                <a:lnTo>
                  <a:pt x="290" y="3176"/>
                </a:lnTo>
                <a:lnTo>
                  <a:pt x="210" y="3103"/>
                </a:lnTo>
                <a:lnTo>
                  <a:pt x="154" y="3005"/>
                </a:lnTo>
                <a:lnTo>
                  <a:pt x="108" y="2875"/>
                </a:lnTo>
                <a:lnTo>
                  <a:pt x="80" y="2745"/>
                </a:lnTo>
                <a:lnTo>
                  <a:pt x="71" y="2563"/>
                </a:lnTo>
                <a:lnTo>
                  <a:pt x="74" y="2439"/>
                </a:lnTo>
                <a:lnTo>
                  <a:pt x="99" y="2257"/>
                </a:lnTo>
                <a:lnTo>
                  <a:pt x="43" y="2154"/>
                </a:lnTo>
                <a:lnTo>
                  <a:pt x="15" y="2019"/>
                </a:lnTo>
                <a:lnTo>
                  <a:pt x="0" y="1873"/>
                </a:lnTo>
                <a:lnTo>
                  <a:pt x="0" y="1723"/>
                </a:lnTo>
                <a:lnTo>
                  <a:pt x="19" y="1562"/>
                </a:lnTo>
                <a:lnTo>
                  <a:pt x="56" y="1443"/>
                </a:lnTo>
                <a:lnTo>
                  <a:pt x="117" y="1313"/>
                </a:lnTo>
                <a:lnTo>
                  <a:pt x="182" y="1214"/>
                </a:lnTo>
                <a:lnTo>
                  <a:pt x="259" y="1121"/>
                </a:lnTo>
                <a:lnTo>
                  <a:pt x="358" y="1059"/>
                </a:lnTo>
                <a:lnTo>
                  <a:pt x="451" y="1022"/>
                </a:lnTo>
                <a:lnTo>
                  <a:pt x="494" y="1007"/>
                </a:lnTo>
                <a:lnTo>
                  <a:pt x="497" y="908"/>
                </a:lnTo>
              </a:path>
            </a:pathLst>
          </a:custGeom>
          <a:solidFill>
            <a:srgbClr val="330033">
              <a:alpha val="70195"/>
            </a:srgbClr>
          </a:solidFill>
          <a:ln w="19050" cap="rnd" cmpd="sng">
            <a:solidFill>
              <a:srgbClr val="000000"/>
            </a:solidFill>
            <a:prstDash val="solid"/>
            <a:round/>
            <a:headEnd/>
            <a:tailEnd/>
          </a:ln>
          <a:effectLst>
            <a:outerShdw dist="101600" dir="5400000" algn="ctr" rotWithShape="0">
              <a:srgbClr val="330033">
                <a:alpha val="50000"/>
              </a:srgbClr>
            </a:outerShdw>
          </a:effectLst>
        </p:spPr>
        <p:txBody>
          <a:bodyPr/>
          <a:lstStyle/>
          <a:p>
            <a:endParaRPr lang="en-US"/>
          </a:p>
        </p:txBody>
      </p:sp>
      <p:sp>
        <p:nvSpPr>
          <p:cNvPr id="19460" name="Rectangle 62"/>
          <p:cNvSpPr>
            <a:spLocks noChangeArrowheads="1"/>
          </p:cNvSpPr>
          <p:nvPr/>
        </p:nvSpPr>
        <p:spPr bwMode="auto">
          <a:xfrm>
            <a:off x="712788" y="146050"/>
            <a:ext cx="771842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893763" eaLnBrk="0" hangingPunct="0">
              <a:spcBef>
                <a:spcPts val="800"/>
              </a:spcBef>
              <a:buFont typeface="Arial" charset="0"/>
              <a:defRPr sz="1600" b="1">
                <a:solidFill>
                  <a:schemeClr val="tx1"/>
                </a:solidFill>
                <a:latin typeface="Franklin Gothic Book" pitchFamily="34" charset="0"/>
              </a:defRPr>
            </a:lvl1pPr>
            <a:lvl2pPr marL="742950" indent="-28575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en-US" altLang="en-US" sz="2800">
                <a:latin typeface="Arial" charset="0"/>
              </a:rPr>
              <a:t>Classified Material can include </a:t>
            </a:r>
            <a:r>
              <a:rPr lang="en-US" altLang="en-US" sz="2800">
                <a:solidFill>
                  <a:srgbClr val="BC3700"/>
                </a:solidFill>
                <a:latin typeface="Arial" charset="0"/>
              </a:rPr>
              <a:t>ANY </a:t>
            </a:r>
            <a:r>
              <a:rPr lang="en-US" altLang="en-US" sz="2800">
                <a:latin typeface="Arial" charset="0"/>
              </a:rPr>
              <a:t>of these and must be properly marked:</a:t>
            </a:r>
          </a:p>
        </p:txBody>
      </p:sp>
      <p:sp>
        <p:nvSpPr>
          <p:cNvPr id="39999" name="Rectangle 63"/>
          <p:cNvSpPr>
            <a:spLocks noChangeArrowheads="1"/>
          </p:cNvSpPr>
          <p:nvPr/>
        </p:nvSpPr>
        <p:spPr bwMode="auto">
          <a:xfrm>
            <a:off x="3206750" y="1930400"/>
            <a:ext cx="5208588" cy="3378200"/>
          </a:xfrm>
          <a:prstGeom prst="rect">
            <a:avLst/>
          </a:prstGeom>
          <a:noFill/>
          <a:ln w="9525">
            <a:noFill/>
            <a:miter lim="800000"/>
            <a:headEnd/>
            <a:tailEnd/>
          </a:ln>
          <a:effectLst/>
        </p:spPr>
        <p:txBody>
          <a:bodyPr wrap="none" lIns="90488" tIns="44450" rIns="90488" bIns="44450">
            <a:spAutoFit/>
          </a:bodyPr>
          <a:lstStyle/>
          <a:p>
            <a:pPr algn="ctr" defTabSz="893763" eaLnBrk="0" hangingPunct="0">
              <a:lnSpc>
                <a:spcPct val="110000"/>
              </a:lnSpc>
              <a:defRPr/>
            </a:pPr>
            <a:r>
              <a:rPr lang="en-US" sz="2800" dirty="0">
                <a:solidFill>
                  <a:schemeClr val="bg1"/>
                </a:solidFill>
                <a:effectLst>
                  <a:outerShdw blurRad="38100" dist="38100" dir="2700000" algn="tl">
                    <a:srgbClr val="000000"/>
                  </a:outerShdw>
                </a:effectLst>
              </a:rPr>
              <a:t>Machinery, Documents</a:t>
            </a:r>
          </a:p>
          <a:p>
            <a:pPr algn="ctr" defTabSz="893763" eaLnBrk="0" hangingPunct="0">
              <a:lnSpc>
                <a:spcPct val="110000"/>
              </a:lnSpc>
              <a:defRPr/>
            </a:pPr>
            <a:r>
              <a:rPr lang="en-US" sz="2800" dirty="0">
                <a:solidFill>
                  <a:schemeClr val="bg1"/>
                </a:solidFill>
                <a:effectLst>
                  <a:outerShdw blurRad="38100" dist="38100" dir="2700000" algn="tl">
                    <a:srgbClr val="000000"/>
                  </a:outerShdw>
                </a:effectLst>
              </a:rPr>
              <a:t>Emails, Models, Faxes</a:t>
            </a:r>
          </a:p>
          <a:p>
            <a:pPr algn="ctr" defTabSz="893763" eaLnBrk="0" hangingPunct="0">
              <a:lnSpc>
                <a:spcPct val="110000"/>
              </a:lnSpc>
              <a:defRPr/>
            </a:pPr>
            <a:r>
              <a:rPr lang="en-US" sz="2800" dirty="0">
                <a:solidFill>
                  <a:schemeClr val="bg1"/>
                </a:solidFill>
                <a:effectLst>
                  <a:outerShdw blurRad="38100" dist="38100" dir="2700000" algn="tl">
                    <a:srgbClr val="000000"/>
                  </a:outerShdw>
                </a:effectLst>
              </a:rPr>
              <a:t>Photographs, Reproductions</a:t>
            </a:r>
          </a:p>
          <a:p>
            <a:pPr algn="ctr" defTabSz="893763" eaLnBrk="0" hangingPunct="0">
              <a:lnSpc>
                <a:spcPct val="110000"/>
              </a:lnSpc>
              <a:defRPr/>
            </a:pPr>
            <a:r>
              <a:rPr lang="en-US" sz="2800" dirty="0">
                <a:solidFill>
                  <a:schemeClr val="bg1"/>
                </a:solidFill>
                <a:effectLst>
                  <a:outerShdw blurRad="38100" dist="38100" dir="2700000" algn="tl">
                    <a:srgbClr val="000000"/>
                  </a:outerShdw>
                </a:effectLst>
              </a:rPr>
              <a:t>Storage Media, Thumb Drives</a:t>
            </a:r>
          </a:p>
          <a:p>
            <a:pPr algn="ctr" defTabSz="893763" eaLnBrk="0" hangingPunct="0">
              <a:lnSpc>
                <a:spcPct val="110000"/>
              </a:lnSpc>
              <a:defRPr/>
            </a:pPr>
            <a:r>
              <a:rPr lang="en-US" sz="2800" dirty="0">
                <a:solidFill>
                  <a:schemeClr val="bg1"/>
                </a:solidFill>
                <a:effectLst>
                  <a:outerShdw blurRad="38100" dist="38100" dir="2700000" algn="tl">
                    <a:srgbClr val="000000"/>
                  </a:outerShdw>
                </a:effectLst>
              </a:rPr>
              <a:t>Working Papers, Meeting Notes</a:t>
            </a:r>
          </a:p>
          <a:p>
            <a:pPr algn="ctr" defTabSz="893763" eaLnBrk="0" hangingPunct="0">
              <a:lnSpc>
                <a:spcPct val="110000"/>
              </a:lnSpc>
              <a:defRPr/>
            </a:pPr>
            <a:r>
              <a:rPr lang="en-US" sz="2800" dirty="0">
                <a:solidFill>
                  <a:schemeClr val="bg1"/>
                </a:solidFill>
                <a:effectLst>
                  <a:outerShdw blurRad="38100" dist="38100" dir="2700000" algn="tl">
                    <a:srgbClr val="000000"/>
                  </a:outerShdw>
                </a:effectLst>
              </a:rPr>
              <a:t>Sketches, Maps, Products, </a:t>
            </a:r>
          </a:p>
          <a:p>
            <a:pPr algn="ctr" defTabSz="893763" eaLnBrk="0" hangingPunct="0">
              <a:lnSpc>
                <a:spcPct val="110000"/>
              </a:lnSpc>
              <a:defRPr/>
            </a:pPr>
            <a:r>
              <a:rPr lang="en-US" sz="2800" dirty="0">
                <a:solidFill>
                  <a:schemeClr val="bg1"/>
                </a:solidFill>
                <a:effectLst>
                  <a:outerShdw blurRad="38100" dist="38100" dir="2700000" algn="tl">
                    <a:srgbClr val="000000"/>
                  </a:outerShdw>
                </a:effectLst>
              </a:rPr>
              <a:t>Substances, or Materials</a:t>
            </a:r>
          </a:p>
        </p:txBody>
      </p:sp>
      <p:pic>
        <p:nvPicPr>
          <p:cNvPr id="19462" name="Picture 71" descr="http://www.irishviews.com/finger-poi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7940">
            <a:off x="196850" y="2689225"/>
            <a:ext cx="25146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429012"/>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41" name="Rectangle 59"/>
          <p:cNvSpPr>
            <a:spLocks noGrp="1" noChangeArrowheads="1"/>
          </p:cNvSpPr>
          <p:nvPr>
            <p:ph type="title"/>
          </p:nvPr>
        </p:nvSpPr>
        <p:spPr/>
        <p:txBody>
          <a:bodyPr>
            <a:normAutofit fontScale="90000"/>
          </a:bodyPr>
          <a:lstStyle/>
          <a:p>
            <a:pPr eaLnBrk="1" fontAlgn="auto" hangingPunct="1">
              <a:spcAft>
                <a:spcPts val="0"/>
              </a:spcAft>
              <a:defRPr/>
            </a:pPr>
            <a:r>
              <a:rPr lang="en-US" sz="3600" smtClean="0"/>
              <a:t>How Do I Identify Classified Documents?</a:t>
            </a:r>
          </a:p>
        </p:txBody>
      </p:sp>
      <p:sp>
        <p:nvSpPr>
          <p:cNvPr id="20483" name="Rectangle 3"/>
          <p:cNvSpPr>
            <a:spLocks noGrp="1" noChangeArrowheads="1"/>
          </p:cNvSpPr>
          <p:nvPr>
            <p:ph type="body" sz="half" idx="2"/>
          </p:nvPr>
        </p:nvSpPr>
        <p:spPr>
          <a:xfrm>
            <a:off x="4975225" y="1473200"/>
            <a:ext cx="3629025" cy="1479550"/>
          </a:xfrm>
          <a:noFill/>
        </p:spPr>
        <p:txBody>
          <a:bodyPr lIns="90488" tIns="44450" rIns="90488" bIns="44450"/>
          <a:lstStyle/>
          <a:p>
            <a:pPr marL="0" indent="0" defTabSz="893763" eaLnBrk="1" hangingPunct="1">
              <a:spcBef>
                <a:spcPct val="0"/>
              </a:spcBef>
              <a:buFontTx/>
              <a:buNone/>
            </a:pPr>
            <a:r>
              <a:rPr lang="en-US" altLang="en-US" sz="2000" smtClean="0"/>
              <a:t>All classified information must be appropriately marked to alert potential recipients to the information’s classification.</a:t>
            </a:r>
          </a:p>
        </p:txBody>
      </p:sp>
      <p:sp>
        <p:nvSpPr>
          <p:cNvPr id="18435"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0A455D-28FA-4B32-A093-AE5E53E1D80A}" type="slidenum">
              <a:rPr lang="en-US" smtClean="0"/>
              <a:pPr eaLnBrk="1" hangingPunct="1">
                <a:defRPr/>
              </a:pPr>
              <a:t>16</a:t>
            </a:fld>
            <a:endParaRPr lang="en-US" smtClean="0"/>
          </a:p>
        </p:txBody>
      </p:sp>
      <p:grpSp>
        <p:nvGrpSpPr>
          <p:cNvPr id="20485" name="Group 60"/>
          <p:cNvGrpSpPr>
            <a:grpSpLocks/>
          </p:cNvGrpSpPr>
          <p:nvPr/>
        </p:nvGrpSpPr>
        <p:grpSpPr bwMode="auto">
          <a:xfrm>
            <a:off x="1498600" y="1616075"/>
            <a:ext cx="3062288" cy="457200"/>
            <a:chOff x="944" y="1018"/>
            <a:chExt cx="1929" cy="288"/>
          </a:xfrm>
        </p:grpSpPr>
        <p:sp>
          <p:nvSpPr>
            <p:cNvPr id="20495" name="Text Box 4"/>
            <p:cNvSpPr txBox="1">
              <a:spLocks noChangeArrowheads="1"/>
            </p:cNvSpPr>
            <p:nvPr/>
          </p:nvSpPr>
          <p:spPr bwMode="auto">
            <a:xfrm>
              <a:off x="944" y="1018"/>
              <a:ext cx="1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en-US" altLang="en-US" sz="2400">
                  <a:solidFill>
                    <a:srgbClr val="000099"/>
                  </a:solidFill>
                  <a:latin typeface="Arial" charset="0"/>
                </a:rPr>
                <a:t>CONFIDENTIAL</a:t>
              </a:r>
            </a:p>
          </p:txBody>
        </p:sp>
        <p:sp>
          <p:nvSpPr>
            <p:cNvPr id="20496" name="Text Box 9"/>
            <p:cNvSpPr txBox="1">
              <a:spLocks noChangeArrowheads="1"/>
            </p:cNvSpPr>
            <p:nvPr/>
          </p:nvSpPr>
          <p:spPr bwMode="auto">
            <a:xfrm>
              <a:off x="2458" y="1018"/>
              <a:ext cx="4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en-US" altLang="en-US" sz="2400" b="0">
                  <a:solidFill>
                    <a:srgbClr val="000099"/>
                  </a:solidFill>
                  <a:latin typeface="Arial Black" pitchFamily="34" charset="0"/>
                </a:rPr>
                <a:t>(C)</a:t>
              </a:r>
            </a:p>
          </p:txBody>
        </p:sp>
      </p:grpSp>
      <p:grpSp>
        <p:nvGrpSpPr>
          <p:cNvPr id="20486" name="Group 61"/>
          <p:cNvGrpSpPr>
            <a:grpSpLocks/>
          </p:cNvGrpSpPr>
          <p:nvPr/>
        </p:nvGrpSpPr>
        <p:grpSpPr bwMode="auto">
          <a:xfrm>
            <a:off x="2579688" y="2495550"/>
            <a:ext cx="2014537" cy="457200"/>
            <a:chOff x="1625" y="1554"/>
            <a:chExt cx="1269" cy="288"/>
          </a:xfrm>
        </p:grpSpPr>
        <p:sp>
          <p:nvSpPr>
            <p:cNvPr id="20493" name="Text Box 5"/>
            <p:cNvSpPr txBox="1">
              <a:spLocks noChangeArrowheads="1"/>
            </p:cNvSpPr>
            <p:nvPr/>
          </p:nvSpPr>
          <p:spPr bwMode="auto">
            <a:xfrm>
              <a:off x="1625" y="1554"/>
              <a:ext cx="8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en-US" altLang="en-US" sz="2400">
                  <a:solidFill>
                    <a:srgbClr val="FF0000"/>
                  </a:solidFill>
                  <a:latin typeface="Arial" charset="0"/>
                </a:rPr>
                <a:t>SECRET</a:t>
              </a:r>
            </a:p>
          </p:txBody>
        </p:sp>
        <p:sp>
          <p:nvSpPr>
            <p:cNvPr id="20494" name="Text Box 10"/>
            <p:cNvSpPr txBox="1">
              <a:spLocks noChangeArrowheads="1"/>
            </p:cNvSpPr>
            <p:nvPr/>
          </p:nvSpPr>
          <p:spPr bwMode="auto">
            <a:xfrm>
              <a:off x="2489" y="1554"/>
              <a:ext cx="4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en-US" altLang="en-US" sz="2400" b="0">
                  <a:solidFill>
                    <a:srgbClr val="FF0000"/>
                  </a:solidFill>
                  <a:latin typeface="Arial Black" pitchFamily="34" charset="0"/>
                </a:rPr>
                <a:t>(S)</a:t>
              </a:r>
            </a:p>
          </p:txBody>
        </p:sp>
      </p:grpSp>
      <p:grpSp>
        <p:nvGrpSpPr>
          <p:cNvPr id="20487" name="Group 62"/>
          <p:cNvGrpSpPr>
            <a:grpSpLocks/>
          </p:cNvGrpSpPr>
          <p:nvPr/>
        </p:nvGrpSpPr>
        <p:grpSpPr bwMode="auto">
          <a:xfrm>
            <a:off x="2198688" y="3375025"/>
            <a:ext cx="2921000" cy="457200"/>
            <a:chOff x="1385" y="2126"/>
            <a:chExt cx="1840" cy="288"/>
          </a:xfrm>
        </p:grpSpPr>
        <p:sp>
          <p:nvSpPr>
            <p:cNvPr id="20491" name="Text Box 6"/>
            <p:cNvSpPr txBox="1">
              <a:spLocks noChangeArrowheads="1"/>
            </p:cNvSpPr>
            <p:nvPr/>
          </p:nvSpPr>
          <p:spPr bwMode="auto">
            <a:xfrm>
              <a:off x="1385" y="2126"/>
              <a:ext cx="13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en-US" altLang="en-US" sz="2400">
                  <a:solidFill>
                    <a:srgbClr val="FF6600"/>
                  </a:solidFill>
                  <a:latin typeface="Arial" charset="0"/>
                </a:rPr>
                <a:t>TOP SECRET</a:t>
              </a:r>
            </a:p>
          </p:txBody>
        </p:sp>
        <p:sp>
          <p:nvSpPr>
            <p:cNvPr id="20492" name="Text Box 11"/>
            <p:cNvSpPr txBox="1">
              <a:spLocks noChangeArrowheads="1"/>
            </p:cNvSpPr>
            <p:nvPr/>
          </p:nvSpPr>
          <p:spPr bwMode="auto">
            <a:xfrm>
              <a:off x="2681" y="2126"/>
              <a:ext cx="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en-US" altLang="en-US" sz="2400" b="0">
                  <a:solidFill>
                    <a:srgbClr val="FF6600"/>
                  </a:solidFill>
                  <a:latin typeface="Arial Black" pitchFamily="34" charset="0"/>
                </a:rPr>
                <a:t>(TS)</a:t>
              </a:r>
            </a:p>
          </p:txBody>
        </p:sp>
      </p:grpSp>
      <p:sp>
        <p:nvSpPr>
          <p:cNvPr id="20488" name="Text Box 15"/>
          <p:cNvSpPr txBox="1">
            <a:spLocks noChangeArrowheads="1"/>
          </p:cNvSpPr>
          <p:nvPr/>
        </p:nvSpPr>
        <p:spPr bwMode="auto">
          <a:xfrm>
            <a:off x="714375" y="1182688"/>
            <a:ext cx="8048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en-US" altLang="en-US" sz="8000" b="0">
                <a:solidFill>
                  <a:srgbClr val="009900"/>
                </a:solidFill>
                <a:latin typeface="Arial Black" pitchFamily="34" charset="0"/>
              </a:rPr>
              <a:t>?</a:t>
            </a:r>
          </a:p>
        </p:txBody>
      </p:sp>
      <p:pic>
        <p:nvPicPr>
          <p:cNvPr id="20489" name="Picture 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3082925"/>
            <a:ext cx="300672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9" descr="http://lymeetcetera.com/wp-content/uploads/2011/09/iStock_000005970094Mediu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3965575"/>
            <a:ext cx="3570288"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94662"/>
      </p:ext>
    </p:extLst>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0"/>
          <p:cNvSpPr>
            <a:spLocks noGrp="1" noChangeArrowheads="1"/>
          </p:cNvSpPr>
          <p:nvPr>
            <p:ph type="title"/>
          </p:nvPr>
        </p:nvSpPr>
        <p:spPr/>
        <p:txBody>
          <a:bodyPr/>
          <a:lstStyle/>
          <a:p>
            <a:pPr eaLnBrk="1" fontAlgn="auto" hangingPunct="1">
              <a:spcAft>
                <a:spcPts val="0"/>
              </a:spcAft>
              <a:defRPr/>
            </a:pPr>
            <a:r>
              <a:rPr lang="en-US" smtClean="0"/>
              <a:t>Classified Information:</a:t>
            </a:r>
          </a:p>
        </p:txBody>
      </p:sp>
      <p:sp>
        <p:nvSpPr>
          <p:cNvPr id="21507" name="Rectangle 11"/>
          <p:cNvSpPr>
            <a:spLocks noGrp="1" noChangeArrowheads="1"/>
          </p:cNvSpPr>
          <p:nvPr>
            <p:ph idx="1"/>
          </p:nvPr>
        </p:nvSpPr>
        <p:spPr>
          <a:xfrm>
            <a:off x="762000" y="1295400"/>
            <a:ext cx="7924800" cy="5132388"/>
          </a:xfrm>
        </p:spPr>
        <p:txBody>
          <a:bodyPr/>
          <a:lstStyle/>
          <a:p>
            <a:pPr eaLnBrk="1" hangingPunct="1">
              <a:buClr>
                <a:schemeClr val="accent2"/>
              </a:buClr>
              <a:buFont typeface="Wingdings" pitchFamily="2" charset="2"/>
              <a:buChar char="§"/>
            </a:pPr>
            <a:r>
              <a:rPr lang="en-US" altLang="en-US" sz="2400" smtClean="0"/>
              <a:t>Must be under the control or guarded by an authorized </a:t>
            </a:r>
            <a:br>
              <a:rPr lang="en-US" altLang="en-US" sz="2400" smtClean="0"/>
            </a:br>
            <a:r>
              <a:rPr lang="en-US" altLang="en-US" sz="2400" smtClean="0"/>
              <a:t>person or stored in a locked security container, vault,                 secure room, or secure area</a:t>
            </a:r>
          </a:p>
          <a:p>
            <a:pPr eaLnBrk="1" hangingPunct="1">
              <a:buClr>
                <a:schemeClr val="accent2"/>
              </a:buClr>
              <a:buFont typeface="Wingdings" pitchFamily="2" charset="2"/>
              <a:buChar char="§"/>
            </a:pPr>
            <a:r>
              <a:rPr lang="en-US" altLang="en-US" sz="2400" smtClean="0"/>
              <a:t>Must be discussed on secure telephones or sent via secure communications</a:t>
            </a:r>
          </a:p>
          <a:p>
            <a:pPr eaLnBrk="1" hangingPunct="1">
              <a:buClr>
                <a:schemeClr val="accent2"/>
              </a:buClr>
              <a:buFont typeface="Wingdings" pitchFamily="2" charset="2"/>
              <a:buChar char="§"/>
            </a:pPr>
            <a:r>
              <a:rPr lang="en-US" altLang="en-US" sz="2400" smtClean="0"/>
              <a:t>Must be processed on approved equipment</a:t>
            </a:r>
          </a:p>
          <a:p>
            <a:pPr eaLnBrk="1" hangingPunct="1">
              <a:buClr>
                <a:schemeClr val="accent2"/>
              </a:buClr>
              <a:buFont typeface="Wingdings" pitchFamily="2" charset="2"/>
              <a:buChar char="§"/>
            </a:pPr>
            <a:r>
              <a:rPr lang="en-US" altLang="en-US" sz="2400" smtClean="0"/>
              <a:t>Must be destroyed by approved methods</a:t>
            </a:r>
          </a:p>
          <a:p>
            <a:pPr eaLnBrk="1" hangingPunct="1">
              <a:buClr>
                <a:schemeClr val="accent2"/>
              </a:buClr>
              <a:buFont typeface="Wingdings" pitchFamily="2" charset="2"/>
              <a:buChar char="§"/>
            </a:pPr>
            <a:r>
              <a:rPr lang="en-US" altLang="en-US" sz="2400" smtClean="0"/>
              <a:t>Must be discussed in an area authorized for classified discussion.</a:t>
            </a:r>
          </a:p>
        </p:txBody>
      </p:sp>
      <p:sp>
        <p:nvSpPr>
          <p:cNvPr id="19459"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3DDB13B-A4BB-4A4E-8914-7FE989A8D91B}" type="slidenum">
              <a:rPr lang="en-US" smtClean="0"/>
              <a:pPr eaLnBrk="1" hangingPunct="1">
                <a:defRPr/>
              </a:pPr>
              <a:t>17</a:t>
            </a:fld>
            <a:endParaRPr lang="en-US" smtClean="0"/>
          </a:p>
        </p:txBody>
      </p:sp>
      <p:pic>
        <p:nvPicPr>
          <p:cNvPr id="21509" name="Picture 9" descr="302583014@18092006-2B40"/>
          <p:cNvPicPr>
            <a:picLocks noChangeAspect="1" noChangeArrowheads="1"/>
          </p:cNvPicPr>
          <p:nvPr/>
        </p:nvPicPr>
        <p:blipFill>
          <a:blip r:embed="rId2" cstate="print">
            <a:lum bright="12000" contrast="18000"/>
            <a:extLst>
              <a:ext uri="{28A0092B-C50C-407E-A947-70E740481C1C}">
                <a14:useLocalDpi xmlns:a14="http://schemas.microsoft.com/office/drawing/2010/main" val="0"/>
              </a:ext>
            </a:extLst>
          </a:blip>
          <a:srcRect/>
          <a:stretch>
            <a:fillRect/>
          </a:stretch>
        </p:blipFill>
        <p:spPr bwMode="auto">
          <a:xfrm>
            <a:off x="5337175" y="4811713"/>
            <a:ext cx="2649538" cy="158908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612284"/>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Grp="1" noChangeArrowheads="1"/>
          </p:cNvSpPr>
          <p:nvPr>
            <p:ph type="title"/>
          </p:nvPr>
        </p:nvSpPr>
        <p:spPr/>
        <p:txBody>
          <a:bodyPr/>
          <a:lstStyle/>
          <a:p>
            <a:pPr eaLnBrk="1" fontAlgn="auto" hangingPunct="1">
              <a:spcAft>
                <a:spcPts val="0"/>
              </a:spcAft>
              <a:defRPr/>
            </a:pPr>
            <a:r>
              <a:rPr lang="en-US" smtClean="0"/>
              <a:t>Antiterrorism/Force Protection</a:t>
            </a:r>
          </a:p>
        </p:txBody>
      </p:sp>
      <p:sp>
        <p:nvSpPr>
          <p:cNvPr id="22531" name="Rectangle 8"/>
          <p:cNvSpPr>
            <a:spLocks noGrp="1" noChangeArrowheads="1"/>
          </p:cNvSpPr>
          <p:nvPr>
            <p:ph idx="1"/>
          </p:nvPr>
        </p:nvSpPr>
        <p:spPr>
          <a:xfrm>
            <a:off x="762000" y="1295400"/>
            <a:ext cx="7924800" cy="4021138"/>
          </a:xfrm>
        </p:spPr>
        <p:txBody>
          <a:bodyPr/>
          <a:lstStyle/>
          <a:p>
            <a:pPr eaLnBrk="1" hangingPunct="1">
              <a:buClr>
                <a:schemeClr val="accent2"/>
              </a:buClr>
              <a:buFont typeface="Wingdings" pitchFamily="2" charset="2"/>
              <a:buChar char="§"/>
            </a:pPr>
            <a:r>
              <a:rPr lang="en-US" altLang="en-US" sz="2800" smtClean="0"/>
              <a:t>Defensive measures used to reduce the vulnerability of individuals and property to terrorist acts, including limited response and containment by local military and civilian forces</a:t>
            </a:r>
          </a:p>
          <a:p>
            <a:pPr eaLnBrk="1" hangingPunct="1">
              <a:buClr>
                <a:schemeClr val="accent2"/>
              </a:buClr>
              <a:buFont typeface="Wingdings" pitchFamily="2" charset="2"/>
              <a:buChar char="§"/>
            </a:pPr>
            <a:r>
              <a:rPr lang="en-US" altLang="en-US" sz="2800" smtClean="0"/>
              <a:t>Actions taken to prevent or mitigate hostile actions against DoD personnel and its contractors (including family members), resources, facilities, and critical information</a:t>
            </a:r>
          </a:p>
        </p:txBody>
      </p:sp>
      <p:sp>
        <p:nvSpPr>
          <p:cNvPr id="20483"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B9C1F13-ECFC-448B-9D05-2AEC80FD8922}" type="slidenum">
              <a:rPr lang="en-US" smtClean="0"/>
              <a:pPr eaLnBrk="1" hangingPunct="1">
                <a:defRPr/>
              </a:pPr>
              <a:t>18</a:t>
            </a:fld>
            <a:endParaRPr lang="en-US" smtClean="0"/>
          </a:p>
        </p:txBody>
      </p:sp>
    </p:spTree>
    <p:extLst>
      <p:ext uri="{BB962C8B-B14F-4D97-AF65-F5344CB8AC3E}">
        <p14:creationId xmlns:p14="http://schemas.microsoft.com/office/powerpoint/2010/main" val="3494427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5"/>
          <p:cNvSpPr>
            <a:spLocks noGrp="1" noChangeArrowheads="1"/>
          </p:cNvSpPr>
          <p:nvPr>
            <p:ph type="title"/>
          </p:nvPr>
        </p:nvSpPr>
        <p:spPr/>
        <p:txBody>
          <a:bodyPr/>
          <a:lstStyle/>
          <a:p>
            <a:pPr eaLnBrk="1" fontAlgn="auto" hangingPunct="1">
              <a:spcAft>
                <a:spcPts val="0"/>
              </a:spcAft>
              <a:defRPr/>
            </a:pPr>
            <a:r>
              <a:rPr lang="en-US" dirty="0" smtClean="0"/>
              <a:t>Information Assurance (IA)</a:t>
            </a:r>
          </a:p>
        </p:txBody>
      </p:sp>
      <p:sp>
        <p:nvSpPr>
          <p:cNvPr id="23555" name="Rectangle 6"/>
          <p:cNvSpPr>
            <a:spLocks noGrp="1" noChangeArrowheads="1"/>
          </p:cNvSpPr>
          <p:nvPr>
            <p:ph idx="1"/>
          </p:nvPr>
        </p:nvSpPr>
        <p:spPr>
          <a:xfrm>
            <a:off x="762000" y="1295400"/>
            <a:ext cx="7924800" cy="3594100"/>
          </a:xfrm>
        </p:spPr>
        <p:txBody>
          <a:bodyPr/>
          <a:lstStyle/>
          <a:p>
            <a:pPr eaLnBrk="1" hangingPunct="1">
              <a:buClr>
                <a:schemeClr val="accent2"/>
              </a:buClr>
              <a:buFont typeface="Wingdings" pitchFamily="2" charset="2"/>
              <a:buChar char="§"/>
            </a:pPr>
            <a:r>
              <a:rPr lang="en-US" altLang="en-US" sz="2800" smtClean="0"/>
              <a:t>In the performance of a person’s duties they may be required to have access to government computer systems</a:t>
            </a:r>
            <a:br>
              <a:rPr lang="en-US" altLang="en-US" sz="2800" smtClean="0"/>
            </a:br>
            <a:endParaRPr lang="en-US" altLang="en-US" sz="2800" smtClean="0"/>
          </a:p>
          <a:p>
            <a:pPr eaLnBrk="1" hangingPunct="1">
              <a:buClr>
                <a:schemeClr val="accent2"/>
              </a:buClr>
              <a:buFont typeface="Wingdings" pitchFamily="2" charset="2"/>
              <a:buChar char="§"/>
            </a:pPr>
            <a:r>
              <a:rPr lang="en-US" altLang="en-US" sz="2800" smtClean="0"/>
              <a:t>Information assurance protects and defends information and information systems by ensuring their availability, integrity, authenticity, and confidentiality</a:t>
            </a:r>
          </a:p>
        </p:txBody>
      </p:sp>
      <p:sp>
        <p:nvSpPr>
          <p:cNvPr id="2150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BB7AD80-F491-43F0-A994-4FBDADB8E99A}" type="slidenum">
              <a:rPr lang="en-US" smtClean="0"/>
              <a:pPr eaLnBrk="1" hangingPunct="1">
                <a:defRPr/>
              </a:pPr>
              <a:t>19</a:t>
            </a:fld>
            <a:endParaRPr lang="en-US" smtClean="0"/>
          </a:p>
        </p:txBody>
      </p:sp>
    </p:spTree>
    <p:extLst>
      <p:ext uri="{BB962C8B-B14F-4D97-AF65-F5344CB8AC3E}">
        <p14:creationId xmlns:p14="http://schemas.microsoft.com/office/powerpoint/2010/main" val="4137036909"/>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6"/>
          <p:cNvSpPr>
            <a:spLocks noGrp="1" noChangeArrowheads="1"/>
          </p:cNvSpPr>
          <p:nvPr>
            <p:ph type="ctrTitle"/>
          </p:nvPr>
        </p:nvSpPr>
        <p:spPr>
          <a:xfrm>
            <a:off x="1828800" y="61912"/>
            <a:ext cx="6372225" cy="517525"/>
          </a:xfrm>
        </p:spPr>
        <p:txBody>
          <a:bodyPr>
            <a:normAutofit fontScale="90000"/>
          </a:bodyPr>
          <a:lstStyle/>
          <a:p>
            <a:pPr algn="ctr" eaLnBrk="1" fontAlgn="auto" hangingPunct="1">
              <a:spcAft>
                <a:spcPts val="0"/>
              </a:spcAft>
              <a:defRPr/>
            </a:pPr>
            <a:r>
              <a:rPr lang="en-US" sz="3600" dirty="0" smtClean="0"/>
              <a:t/>
            </a:r>
            <a:br>
              <a:rPr lang="en-US" sz="3600" dirty="0" smtClean="0"/>
            </a:br>
            <a:r>
              <a:rPr lang="en-US" sz="3600" dirty="0" smtClean="0"/>
              <a:t>Facility </a:t>
            </a:r>
            <a:r>
              <a:rPr lang="en-US" sz="3600" dirty="0"/>
              <a:t>Security</a:t>
            </a:r>
            <a:endParaRPr lang="en-US" sz="4000" dirty="0" smtClean="0"/>
          </a:p>
        </p:txBody>
      </p:sp>
      <p:sp>
        <p:nvSpPr>
          <p:cNvPr id="3074" name="Rectangle 21"/>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8A75374-7F5B-41E7-8A8E-604DCAB93E61}" type="slidenum">
              <a:rPr lang="en-US" smtClean="0"/>
              <a:pPr eaLnBrk="1" hangingPunct="1">
                <a:defRPr/>
              </a:pPr>
              <a:t>2</a:t>
            </a:fld>
            <a:endParaRPr lang="en-US" smtClean="0"/>
          </a:p>
        </p:txBody>
      </p:sp>
      <p:pic>
        <p:nvPicPr>
          <p:cNvPr id="6148" name="Picture 9" descr="University of Central Florid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88925"/>
            <a:ext cx="828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1" descr="University of Central Florid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88925"/>
            <a:ext cx="828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3" descr="University of Central Florid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88925"/>
            <a:ext cx="828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5" descr="University of Central Florid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88925"/>
            <a:ext cx="828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1" descr="https://pegasus.cc.ucf.edu/ucf-icons/pw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228600"/>
            <a:ext cx="1173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31"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891" y="1909373"/>
            <a:ext cx="2373619" cy="161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33" descr="College of Optics &amp; Photoni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3686" y="3417466"/>
            <a:ext cx="152082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35" descr="vr glove and helm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7979" y="1915594"/>
            <a:ext cx="2278062"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23" descr="Security Matters">
            <a:hlinkClick r:id="rId9" tooltip="&quot;Security Matters&quo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5618" y="3480594"/>
            <a:ext cx="1549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37" descr="http://web.bus.ucf.edu/views/images/ucflogo_opportunity.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3300" y="6400800"/>
            <a:ext cx="238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47" descr="Parent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93963" y="3439237"/>
            <a:ext cx="162718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6" descr="http://westorlandonews.com/wp-content/uploads/2010/11/ucf_entrance_ss-709958.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21150" y="3439237"/>
            <a:ext cx="169068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7" descr="http://prime.sdes.ucf.edu/images/slate/01.jp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77626" y="4802235"/>
            <a:ext cx="28940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8" descr="http://www.research.ucf.edu/images/UCFTI_handimage.jp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57067" y="1942225"/>
            <a:ext cx="139382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9" descr="http://img.photobucket.com/albums/v201/smmfryguy/ucf-jtw1.jpg">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30110" y="4118023"/>
            <a:ext cx="30813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30" descr="http://ts2.mm.bing.net/images/thumbnail.aspx?q=1575743265205&amp;id=6bf8b55cde58cec50547b58c76bab2ba&amp;url=http%3a%2f%2fcfksoccer.com%2fassets%2fimages%2fLogo%2520-%2520UCF%2520Soccer2.jp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39813" y="2003003"/>
            <a:ext cx="1919287"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31" descr="http://media.trb.com/media/photo/2010-12/58299165.jpg">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39813" y="3412800"/>
            <a:ext cx="14652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769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fontAlgn="auto" hangingPunct="1">
              <a:spcAft>
                <a:spcPts val="0"/>
              </a:spcAft>
              <a:defRPr/>
            </a:pPr>
            <a:r>
              <a:rPr lang="en-US" dirty="0" err="1" smtClean="0"/>
              <a:t>DoD</a:t>
            </a:r>
            <a:r>
              <a:rPr lang="en-US" dirty="0" smtClean="0"/>
              <a:t> IA Responsibilities</a:t>
            </a:r>
          </a:p>
        </p:txBody>
      </p:sp>
      <p:sp>
        <p:nvSpPr>
          <p:cNvPr id="24579" name="Rectangle 3"/>
          <p:cNvSpPr>
            <a:spLocks noGrp="1" noChangeArrowheads="1"/>
          </p:cNvSpPr>
          <p:nvPr>
            <p:ph idx="1"/>
          </p:nvPr>
        </p:nvSpPr>
        <p:spPr>
          <a:xfrm>
            <a:off x="654050" y="1295400"/>
            <a:ext cx="8296275" cy="3862388"/>
          </a:xfrm>
        </p:spPr>
        <p:txBody>
          <a:bodyPr/>
          <a:lstStyle/>
          <a:p>
            <a:pPr eaLnBrk="1" hangingPunct="1">
              <a:buClr>
                <a:schemeClr val="accent2"/>
              </a:buClr>
              <a:buFont typeface="Wingdings" pitchFamily="2" charset="2"/>
              <a:buChar char="§"/>
            </a:pPr>
            <a:r>
              <a:rPr lang="en-US" altLang="en-US" sz="2800" smtClean="0"/>
              <a:t>Participate in annual IA training inclusive of threat identification, physical security, acceptable use policies, malicious content and logic, and non-standard threats such as social engineering</a:t>
            </a:r>
          </a:p>
          <a:p>
            <a:pPr eaLnBrk="1" hangingPunct="1">
              <a:buClr>
                <a:schemeClr val="accent2"/>
              </a:buClr>
              <a:buFont typeface="Wingdings" pitchFamily="2" charset="2"/>
              <a:buChar char="§"/>
            </a:pPr>
            <a:r>
              <a:rPr lang="en-US" altLang="en-US" sz="2800" smtClean="0"/>
              <a:t>Comply with password or pass-phrase policy directives and protect passwords from disclosure</a:t>
            </a:r>
          </a:p>
          <a:p>
            <a:pPr eaLnBrk="1" hangingPunct="1">
              <a:buClr>
                <a:schemeClr val="accent2"/>
              </a:buClr>
              <a:buFont typeface="Wingdings" pitchFamily="2" charset="2"/>
              <a:buChar char="§"/>
            </a:pPr>
            <a:r>
              <a:rPr lang="en-US" altLang="en-US" sz="2800" smtClean="0"/>
              <a:t>If needed, additional computer security training can be provided.</a:t>
            </a:r>
          </a:p>
          <a:p>
            <a:pPr eaLnBrk="1" hangingPunct="1">
              <a:buClr>
                <a:schemeClr val="accent2"/>
              </a:buClr>
              <a:buFont typeface="Wingdings" pitchFamily="2" charset="2"/>
              <a:buChar char="§"/>
            </a:pPr>
            <a:endParaRPr lang="en-US" altLang="en-US" sz="2800" smtClean="0"/>
          </a:p>
        </p:txBody>
      </p:sp>
      <p:sp>
        <p:nvSpPr>
          <p:cNvPr id="2253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5FEF8FC-D585-47FC-8375-10C3AF3000B3}" type="slidenum">
              <a:rPr lang="en-US" smtClean="0"/>
              <a:pPr eaLnBrk="1" hangingPunct="1">
                <a:defRPr/>
              </a:pPr>
              <a:t>20</a:t>
            </a:fld>
            <a:endParaRPr lang="en-US" smtClean="0"/>
          </a:p>
        </p:txBody>
      </p:sp>
    </p:spTree>
    <p:extLst>
      <p:ext uri="{BB962C8B-B14F-4D97-AF65-F5344CB8AC3E}">
        <p14:creationId xmlns:p14="http://schemas.microsoft.com/office/powerpoint/2010/main" val="264896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p:txBody>
          <a:bodyPr/>
          <a:lstStyle/>
          <a:p>
            <a:pPr eaLnBrk="1" fontAlgn="auto" hangingPunct="1">
              <a:spcAft>
                <a:spcPts val="0"/>
              </a:spcAft>
              <a:defRPr/>
            </a:pPr>
            <a:r>
              <a:rPr lang="en-US" smtClean="0"/>
              <a:t>Public Release of Information</a:t>
            </a:r>
          </a:p>
        </p:txBody>
      </p:sp>
      <p:sp>
        <p:nvSpPr>
          <p:cNvPr id="25603" name="Rectangle 6"/>
          <p:cNvSpPr>
            <a:spLocks noGrp="1" noChangeArrowheads="1"/>
          </p:cNvSpPr>
          <p:nvPr>
            <p:ph idx="1"/>
          </p:nvPr>
        </p:nvSpPr>
        <p:spPr>
          <a:xfrm>
            <a:off x="250825" y="1468438"/>
            <a:ext cx="5011738" cy="2651125"/>
          </a:xfrm>
        </p:spPr>
        <p:txBody>
          <a:bodyPr/>
          <a:lstStyle/>
          <a:p>
            <a:pPr eaLnBrk="1" hangingPunct="1">
              <a:buClr>
                <a:schemeClr val="accent2"/>
              </a:buClr>
              <a:buFont typeface="Wingdings" pitchFamily="2" charset="2"/>
              <a:buChar char="§"/>
            </a:pPr>
            <a:r>
              <a:rPr lang="en-US" altLang="en-US" sz="2800" smtClean="0"/>
              <a:t>Public release of government information must first be approved by the Public Affairs Office or Sponsoring Agency</a:t>
            </a:r>
          </a:p>
        </p:txBody>
      </p:sp>
      <p:sp>
        <p:nvSpPr>
          <p:cNvPr id="23555"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12AE5AE-AD05-4EAE-9D5C-2B686D574DEE}" type="slidenum">
              <a:rPr lang="en-US" smtClean="0"/>
              <a:pPr eaLnBrk="1" hangingPunct="1">
                <a:defRPr/>
              </a:pPr>
              <a:t>21</a:t>
            </a:fld>
            <a:endParaRPr lang="en-US" smtClean="0"/>
          </a:p>
        </p:txBody>
      </p:sp>
      <p:pic>
        <p:nvPicPr>
          <p:cNvPr id="25605" name="Picture 4" descr="Reporter int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299" y="1676400"/>
            <a:ext cx="3425825" cy="34877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810691"/>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Rectangle 14"/>
          <p:cNvSpPr>
            <a:spLocks noGrp="1" noChangeArrowheads="1"/>
          </p:cNvSpPr>
          <p:nvPr>
            <p:ph type="title"/>
          </p:nvPr>
        </p:nvSpPr>
        <p:spPr/>
        <p:txBody>
          <a:bodyPr/>
          <a:lstStyle/>
          <a:p>
            <a:pPr eaLnBrk="1" fontAlgn="auto" hangingPunct="1">
              <a:spcAft>
                <a:spcPts val="0"/>
              </a:spcAft>
              <a:defRPr/>
            </a:pPr>
            <a:r>
              <a:rPr lang="en-US" smtClean="0"/>
              <a:t>Operations Security “OPSEC”</a:t>
            </a:r>
          </a:p>
        </p:txBody>
      </p:sp>
      <p:sp>
        <p:nvSpPr>
          <p:cNvPr id="26627" name="Rectangle 15"/>
          <p:cNvSpPr>
            <a:spLocks noGrp="1" noChangeArrowheads="1"/>
          </p:cNvSpPr>
          <p:nvPr>
            <p:ph idx="1"/>
          </p:nvPr>
        </p:nvSpPr>
        <p:spPr>
          <a:xfrm>
            <a:off x="762000" y="1295400"/>
            <a:ext cx="7924800" cy="1800225"/>
          </a:xfrm>
        </p:spPr>
        <p:txBody>
          <a:bodyPr/>
          <a:lstStyle/>
          <a:p>
            <a:pPr eaLnBrk="1" hangingPunct="1">
              <a:buClr>
                <a:schemeClr val="accent2"/>
              </a:buClr>
              <a:buFont typeface="Wingdings" pitchFamily="2" charset="2"/>
              <a:buChar char="§"/>
            </a:pPr>
            <a:r>
              <a:rPr lang="en-US" altLang="en-US" sz="2800" smtClean="0"/>
              <a:t>Operations Security (OPSEC) is a systematic process used to mitigate vulnerabilities and protect sensitive, critical, or classified information</a:t>
            </a:r>
          </a:p>
        </p:txBody>
      </p:sp>
      <p:sp>
        <p:nvSpPr>
          <p:cNvPr id="24579"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5633F50-81D2-421D-A49E-60E8FBB6E530}" type="slidenum">
              <a:rPr lang="en-US" smtClean="0"/>
              <a:pPr eaLnBrk="1" hangingPunct="1">
                <a:defRPr/>
              </a:pPr>
              <a:t>22</a:t>
            </a:fld>
            <a:endParaRPr lang="en-US" smtClean="0"/>
          </a:p>
        </p:txBody>
      </p:sp>
      <p:sp>
        <p:nvSpPr>
          <p:cNvPr id="98306" name="Rectangle 2"/>
          <p:cNvSpPr>
            <a:spLocks noChangeArrowheads="1"/>
          </p:cNvSpPr>
          <p:nvPr/>
        </p:nvSpPr>
        <p:spPr bwMode="auto">
          <a:xfrm>
            <a:off x="4313238" y="1785938"/>
            <a:ext cx="279400" cy="530225"/>
          </a:xfrm>
          <a:prstGeom prst="rect">
            <a:avLst/>
          </a:prstGeom>
          <a:noFill/>
          <a:ln w="9525">
            <a:noFill/>
            <a:miter lim="800000"/>
            <a:headEnd/>
            <a:tailEnd/>
          </a:ln>
          <a:effectLst/>
        </p:spPr>
        <p:txBody>
          <a:bodyPr wrap="none" lIns="88900" tIns="44450" rIns="88900" bIns="44450">
            <a:spAutoFit/>
          </a:bodyPr>
          <a:lstStyle/>
          <a:p>
            <a:pPr algn="ctr" defTabSz="885825" eaLnBrk="0" hangingPunct="0">
              <a:defRPr/>
            </a:pPr>
            <a:r>
              <a:rPr lang="en-US" sz="2900" b="1">
                <a:solidFill>
                  <a:srgbClr val="FFFF54"/>
                </a:solidFill>
                <a:effectLst>
                  <a:outerShdw blurRad="38100" dist="38100" dir="2700000" algn="tl">
                    <a:srgbClr val="000000"/>
                  </a:outerShdw>
                </a:effectLst>
              </a:rPr>
              <a:t> </a:t>
            </a:r>
          </a:p>
        </p:txBody>
      </p:sp>
      <p:sp>
        <p:nvSpPr>
          <p:cNvPr id="98307" name="Rectangle 3"/>
          <p:cNvSpPr>
            <a:spLocks noChangeArrowheads="1"/>
          </p:cNvSpPr>
          <p:nvPr/>
        </p:nvSpPr>
        <p:spPr bwMode="auto">
          <a:xfrm>
            <a:off x="4668838" y="2246313"/>
            <a:ext cx="279400" cy="530225"/>
          </a:xfrm>
          <a:prstGeom prst="rect">
            <a:avLst/>
          </a:prstGeom>
          <a:noFill/>
          <a:ln w="9525">
            <a:noFill/>
            <a:miter lim="800000"/>
            <a:headEnd/>
            <a:tailEnd/>
          </a:ln>
          <a:effectLst/>
        </p:spPr>
        <p:txBody>
          <a:bodyPr wrap="none" lIns="88900" tIns="44450" rIns="88900" bIns="44450">
            <a:spAutoFit/>
          </a:bodyPr>
          <a:lstStyle/>
          <a:p>
            <a:pPr algn="ctr" defTabSz="885825" eaLnBrk="0" hangingPunct="0">
              <a:defRPr/>
            </a:pPr>
            <a:r>
              <a:rPr lang="en-US" sz="2900" b="1">
                <a:solidFill>
                  <a:schemeClr val="tx2"/>
                </a:solidFill>
                <a:effectLst>
                  <a:outerShdw blurRad="38100" dist="38100" dir="2700000" algn="tl">
                    <a:srgbClr val="000000"/>
                  </a:outerShdw>
                </a:effectLst>
              </a:rPr>
              <a:t> </a:t>
            </a:r>
          </a:p>
        </p:txBody>
      </p:sp>
      <p:sp>
        <p:nvSpPr>
          <p:cNvPr id="98308" name="Rectangle 4"/>
          <p:cNvSpPr>
            <a:spLocks noChangeArrowheads="1"/>
          </p:cNvSpPr>
          <p:nvPr/>
        </p:nvSpPr>
        <p:spPr bwMode="auto">
          <a:xfrm>
            <a:off x="2281238" y="2751138"/>
            <a:ext cx="381000" cy="530225"/>
          </a:xfrm>
          <a:prstGeom prst="rect">
            <a:avLst/>
          </a:prstGeom>
          <a:noFill/>
          <a:ln w="9525">
            <a:noFill/>
            <a:miter lim="800000"/>
            <a:headEnd/>
            <a:tailEnd/>
          </a:ln>
          <a:effectLst/>
        </p:spPr>
        <p:txBody>
          <a:bodyPr wrap="none" lIns="88900" tIns="44450" rIns="88900" bIns="44450">
            <a:spAutoFit/>
          </a:bodyPr>
          <a:lstStyle/>
          <a:p>
            <a:pPr algn="ctr" defTabSz="885825" eaLnBrk="0" hangingPunct="0">
              <a:defRPr/>
            </a:pPr>
            <a:r>
              <a:rPr lang="en-US" sz="2900" b="1">
                <a:solidFill>
                  <a:schemeClr val="tx2"/>
                </a:solidFill>
                <a:effectLst>
                  <a:outerShdw blurRad="38100" dist="38100" dir="2700000" algn="tl">
                    <a:srgbClr val="000000"/>
                  </a:outerShdw>
                </a:effectLst>
              </a:rPr>
              <a:t>  </a:t>
            </a:r>
          </a:p>
        </p:txBody>
      </p:sp>
      <p:sp>
        <p:nvSpPr>
          <p:cNvPr id="98309" name="Rectangle 5"/>
          <p:cNvSpPr>
            <a:spLocks noChangeArrowheads="1"/>
          </p:cNvSpPr>
          <p:nvPr/>
        </p:nvSpPr>
        <p:spPr bwMode="auto">
          <a:xfrm>
            <a:off x="3803650" y="3278188"/>
            <a:ext cx="381000" cy="530225"/>
          </a:xfrm>
          <a:prstGeom prst="rect">
            <a:avLst/>
          </a:prstGeom>
          <a:noFill/>
          <a:ln w="9525">
            <a:noFill/>
            <a:miter lim="800000"/>
            <a:headEnd/>
            <a:tailEnd/>
          </a:ln>
          <a:effectLst/>
        </p:spPr>
        <p:txBody>
          <a:bodyPr wrap="none" lIns="88900" tIns="44450" rIns="88900" bIns="44450">
            <a:spAutoFit/>
          </a:bodyPr>
          <a:lstStyle/>
          <a:p>
            <a:pPr algn="ctr" defTabSz="885825" eaLnBrk="0" hangingPunct="0">
              <a:defRPr/>
            </a:pPr>
            <a:r>
              <a:rPr lang="en-US" sz="2900" b="1">
                <a:solidFill>
                  <a:schemeClr val="tx2"/>
                </a:solidFill>
                <a:effectLst>
                  <a:outerShdw blurRad="38100" dist="38100" dir="2700000" algn="tl">
                    <a:srgbClr val="000000"/>
                  </a:outerShdw>
                </a:effectLst>
              </a:rPr>
              <a:t>  </a:t>
            </a:r>
          </a:p>
        </p:txBody>
      </p:sp>
      <p:sp>
        <p:nvSpPr>
          <p:cNvPr id="26633" name="Rectangle 7"/>
          <p:cNvSpPr>
            <a:spLocks noChangeArrowheads="1"/>
          </p:cNvSpPr>
          <p:nvPr/>
        </p:nvSpPr>
        <p:spPr bwMode="auto">
          <a:xfrm>
            <a:off x="3175" y="4116388"/>
            <a:ext cx="7613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spAutoFit/>
          </a:bodyPr>
          <a:lstStyle>
            <a:lvl1pPr defTabSz="885825" eaLnBrk="0" hangingPunct="0">
              <a:spcBef>
                <a:spcPts val="800"/>
              </a:spcBef>
              <a:buFont typeface="Arial" charset="0"/>
              <a:defRPr sz="1600" b="1">
                <a:solidFill>
                  <a:schemeClr val="tx1"/>
                </a:solidFill>
                <a:latin typeface="Franklin Gothic Book" pitchFamily="34" charset="0"/>
              </a:defRPr>
            </a:lvl1pPr>
            <a:lvl2pPr marL="742950" indent="-285750" defTabSz="885825"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85825"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85825"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85825"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858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858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858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858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ct val="0"/>
              </a:spcBef>
              <a:buFontTx/>
              <a:buNone/>
            </a:pPr>
            <a:r>
              <a:rPr lang="en-US" altLang="en-US" sz="2900">
                <a:solidFill>
                  <a:schemeClr val="tx2"/>
                </a:solidFill>
                <a:latin typeface="Arial" charset="0"/>
              </a:rPr>
              <a:t>  </a:t>
            </a:r>
          </a:p>
        </p:txBody>
      </p:sp>
      <p:sp>
        <p:nvSpPr>
          <p:cNvPr id="26634" name="Rectangle 8"/>
          <p:cNvSpPr>
            <a:spLocks noChangeArrowheads="1"/>
          </p:cNvSpPr>
          <p:nvPr/>
        </p:nvSpPr>
        <p:spPr bwMode="auto">
          <a:xfrm>
            <a:off x="384175" y="4725988"/>
            <a:ext cx="80708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spAutoFit/>
          </a:bodyPr>
          <a:lstStyle>
            <a:lvl1pPr defTabSz="885825" eaLnBrk="0" hangingPunct="0">
              <a:spcBef>
                <a:spcPts val="800"/>
              </a:spcBef>
              <a:buFont typeface="Arial" charset="0"/>
              <a:defRPr sz="1600" b="1">
                <a:solidFill>
                  <a:schemeClr val="tx1"/>
                </a:solidFill>
                <a:latin typeface="Franklin Gothic Book" pitchFamily="34" charset="0"/>
              </a:defRPr>
            </a:lvl1pPr>
            <a:lvl2pPr marL="742950" indent="-285750" defTabSz="885825"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85825"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85825"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85825"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858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858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858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858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ct val="0"/>
              </a:spcBef>
              <a:buFontTx/>
              <a:buNone/>
            </a:pPr>
            <a:r>
              <a:rPr lang="en-US" altLang="en-US" sz="2900">
                <a:solidFill>
                  <a:schemeClr val="tx2"/>
                </a:solidFill>
                <a:latin typeface="Arial" charset="0"/>
              </a:rPr>
              <a:t>  </a:t>
            </a:r>
          </a:p>
        </p:txBody>
      </p:sp>
      <p:sp>
        <p:nvSpPr>
          <p:cNvPr id="26635" name="Rectangle 9"/>
          <p:cNvSpPr>
            <a:spLocks noChangeArrowheads="1"/>
          </p:cNvSpPr>
          <p:nvPr/>
        </p:nvSpPr>
        <p:spPr bwMode="auto">
          <a:xfrm>
            <a:off x="155575" y="5183188"/>
            <a:ext cx="60134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spAutoFit/>
          </a:bodyPr>
          <a:lstStyle>
            <a:lvl1pPr defTabSz="885825" eaLnBrk="0" hangingPunct="0">
              <a:spcBef>
                <a:spcPts val="800"/>
              </a:spcBef>
              <a:buFont typeface="Arial" charset="0"/>
              <a:defRPr sz="1600" b="1">
                <a:solidFill>
                  <a:schemeClr val="tx1"/>
                </a:solidFill>
                <a:latin typeface="Franklin Gothic Book" pitchFamily="34" charset="0"/>
              </a:defRPr>
            </a:lvl1pPr>
            <a:lvl2pPr marL="742950" indent="-285750" defTabSz="885825"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85825"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85825"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85825"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858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858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858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858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ct val="0"/>
              </a:spcBef>
              <a:buFontTx/>
              <a:buNone/>
            </a:pPr>
            <a:r>
              <a:rPr lang="en-US" altLang="en-US" sz="2900">
                <a:solidFill>
                  <a:schemeClr val="tx2"/>
                </a:solidFill>
                <a:latin typeface="Arial" charset="0"/>
              </a:rPr>
              <a:t>  </a:t>
            </a:r>
          </a:p>
        </p:txBody>
      </p:sp>
      <p:pic>
        <p:nvPicPr>
          <p:cNvPr id="26636" name="Picture 15" descr="http://ts4.mm.bing.net/images/thumbnail.aspx?q=1606601675507&amp;id=9cf6d81dd3af43943fdf7a5961d65b8b&amp;url=http%3a%2f%2fopsectraining.com%2fimages%2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9494">
            <a:off x="4088851" y="3043477"/>
            <a:ext cx="2968625"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28095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4"/>
          <p:cNvSpPr>
            <a:spLocks noGrp="1" noChangeArrowheads="1"/>
          </p:cNvSpPr>
          <p:nvPr>
            <p:ph type="title"/>
          </p:nvPr>
        </p:nvSpPr>
        <p:spPr/>
        <p:txBody>
          <a:bodyPr/>
          <a:lstStyle/>
          <a:p>
            <a:pPr eaLnBrk="1" fontAlgn="auto" hangingPunct="1">
              <a:spcAft>
                <a:spcPts val="0"/>
              </a:spcAft>
              <a:defRPr/>
            </a:pPr>
            <a:r>
              <a:rPr lang="en-US" dirty="0" smtClean="0"/>
              <a:t>Reporting Requirements…</a:t>
            </a:r>
          </a:p>
        </p:txBody>
      </p:sp>
      <p:sp>
        <p:nvSpPr>
          <p:cNvPr id="27651" name="Rectangle 5"/>
          <p:cNvSpPr>
            <a:spLocks noGrp="1" noChangeArrowheads="1"/>
          </p:cNvSpPr>
          <p:nvPr>
            <p:ph idx="1"/>
          </p:nvPr>
        </p:nvSpPr>
        <p:spPr>
          <a:xfrm>
            <a:off x="762000" y="1295400"/>
            <a:ext cx="7924800" cy="519113"/>
          </a:xfrm>
        </p:spPr>
        <p:txBody>
          <a:bodyPr/>
          <a:lstStyle/>
          <a:p>
            <a:pPr eaLnBrk="1" hangingPunct="1"/>
            <a:r>
              <a:rPr lang="en-US" altLang="en-US" sz="2800" smtClean="0"/>
              <a:t>Must Report Change of:</a:t>
            </a:r>
          </a:p>
        </p:txBody>
      </p:sp>
      <p:sp>
        <p:nvSpPr>
          <p:cNvPr id="25603"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FF90C5B-9D53-4F45-AFB6-D15B88FC1E76}" type="slidenum">
              <a:rPr lang="en-US" smtClean="0"/>
              <a:pPr eaLnBrk="1" hangingPunct="1">
                <a:defRPr/>
              </a:pPr>
              <a:t>23</a:t>
            </a:fld>
            <a:endParaRPr lang="en-US" smtClean="0"/>
          </a:p>
        </p:txBody>
      </p:sp>
      <p:sp>
        <p:nvSpPr>
          <p:cNvPr id="27653" name="Rectangle 2"/>
          <p:cNvSpPr>
            <a:spLocks noChangeArrowheads="1"/>
          </p:cNvSpPr>
          <p:nvPr/>
        </p:nvSpPr>
        <p:spPr bwMode="auto">
          <a:xfrm>
            <a:off x="5378450" y="2132013"/>
            <a:ext cx="35115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Clr>
                <a:schemeClr val="accent2"/>
              </a:buClr>
              <a:buFont typeface="Wingdings" pitchFamily="2" charset="2"/>
              <a:buChar char="§"/>
            </a:pPr>
            <a:r>
              <a:rPr lang="en-US" altLang="en-US" sz="3200" b="0">
                <a:solidFill>
                  <a:srgbClr val="330033"/>
                </a:solidFill>
                <a:latin typeface="Arial" charset="0"/>
              </a:rPr>
              <a:t>Name</a:t>
            </a:r>
          </a:p>
          <a:p>
            <a:pPr>
              <a:spcBef>
                <a:spcPct val="0"/>
              </a:spcBef>
              <a:buClr>
                <a:schemeClr val="accent2"/>
              </a:buClr>
              <a:buFont typeface="Wingdings" pitchFamily="2" charset="2"/>
              <a:buChar char="§"/>
            </a:pPr>
            <a:endParaRPr lang="en-US" altLang="en-US" sz="3200" b="0">
              <a:solidFill>
                <a:srgbClr val="330033"/>
              </a:solidFill>
              <a:latin typeface="Arial" charset="0"/>
            </a:endParaRPr>
          </a:p>
          <a:p>
            <a:pPr>
              <a:spcBef>
                <a:spcPct val="0"/>
              </a:spcBef>
              <a:buClr>
                <a:schemeClr val="accent2"/>
              </a:buClr>
              <a:buFont typeface="Wingdings" pitchFamily="2" charset="2"/>
              <a:buChar char="§"/>
            </a:pPr>
            <a:r>
              <a:rPr lang="en-US" altLang="en-US" sz="3200" b="0">
                <a:solidFill>
                  <a:srgbClr val="330033"/>
                </a:solidFill>
                <a:latin typeface="Arial" charset="0"/>
              </a:rPr>
              <a:t>Marital Status</a:t>
            </a:r>
          </a:p>
          <a:p>
            <a:pPr>
              <a:spcBef>
                <a:spcPct val="0"/>
              </a:spcBef>
              <a:buClr>
                <a:schemeClr val="accent2"/>
              </a:buClr>
              <a:buFont typeface="Wingdings" pitchFamily="2" charset="2"/>
              <a:buChar char="§"/>
            </a:pPr>
            <a:endParaRPr lang="en-US" altLang="en-US" sz="3200" b="0">
              <a:solidFill>
                <a:srgbClr val="330033"/>
              </a:solidFill>
              <a:latin typeface="Arial" charset="0"/>
            </a:endParaRPr>
          </a:p>
          <a:p>
            <a:pPr>
              <a:spcBef>
                <a:spcPct val="0"/>
              </a:spcBef>
              <a:buClr>
                <a:schemeClr val="accent2"/>
              </a:buClr>
              <a:buFont typeface="Wingdings" pitchFamily="2" charset="2"/>
              <a:buChar char="§"/>
            </a:pPr>
            <a:r>
              <a:rPr lang="en-US" altLang="en-US" sz="3200" b="0">
                <a:solidFill>
                  <a:srgbClr val="330033"/>
                </a:solidFill>
                <a:latin typeface="Arial" charset="0"/>
              </a:rPr>
              <a:t>Citizenship</a:t>
            </a:r>
          </a:p>
        </p:txBody>
      </p:sp>
      <p:pic>
        <p:nvPicPr>
          <p:cNvPr id="27654" name="Picture 9" descr="http://www.bespokecountry.co.uk/controlpanel/shoppics/SignJustMarri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089150"/>
            <a:ext cx="22034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3" descr="http://immigrateinusa.files.wordpress.com/2010/04/us-citizen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2125663"/>
            <a:ext cx="23241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7" descr="http://pmtips.net/wp-content/uploads/2011/02/change-ahe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362450"/>
            <a:ext cx="3125788"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066263"/>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fontAlgn="auto" hangingPunct="1">
              <a:spcAft>
                <a:spcPts val="0"/>
              </a:spcAft>
              <a:defRPr/>
            </a:pPr>
            <a:r>
              <a:rPr lang="en-US" dirty="0" smtClean="0"/>
              <a:t>Must Report…</a:t>
            </a:r>
          </a:p>
        </p:txBody>
      </p:sp>
      <p:sp>
        <p:nvSpPr>
          <p:cNvPr id="28675" name="Rectangle 3"/>
          <p:cNvSpPr>
            <a:spLocks noGrp="1" noChangeArrowheads="1"/>
          </p:cNvSpPr>
          <p:nvPr>
            <p:ph idx="1"/>
          </p:nvPr>
        </p:nvSpPr>
        <p:spPr>
          <a:xfrm>
            <a:off x="762000" y="1295400"/>
            <a:ext cx="7924800" cy="2312988"/>
          </a:xfrm>
        </p:spPr>
        <p:txBody>
          <a:bodyPr/>
          <a:lstStyle/>
          <a:p>
            <a:pPr eaLnBrk="1" hangingPunct="1">
              <a:buClr>
                <a:schemeClr val="accent2"/>
              </a:buClr>
              <a:buFont typeface="Wingdings" pitchFamily="2" charset="2"/>
              <a:buChar char="§"/>
            </a:pPr>
            <a:r>
              <a:rPr lang="en-US" altLang="en-US" sz="2800" smtClean="0"/>
              <a:t>Adverse information concerning yourself or a </a:t>
            </a:r>
            <a:br>
              <a:rPr lang="en-US" altLang="en-US" sz="2800" smtClean="0"/>
            </a:br>
            <a:r>
              <a:rPr lang="en-US" altLang="en-US" sz="2800" smtClean="0"/>
              <a:t>co-worker</a:t>
            </a:r>
          </a:p>
          <a:p>
            <a:pPr eaLnBrk="1" hangingPunct="1">
              <a:buClr>
                <a:schemeClr val="accent2"/>
              </a:buClr>
              <a:buFont typeface="Wingdings" pitchFamily="2" charset="2"/>
              <a:buChar char="§"/>
            </a:pPr>
            <a:r>
              <a:rPr lang="en-US" altLang="en-US" sz="2800" smtClean="0"/>
              <a:t>Adverse information includes, but is not limited to recent arrests, alcohol or drug related problems, and/or financial difficulties, etc</a:t>
            </a:r>
          </a:p>
        </p:txBody>
      </p:sp>
      <p:sp>
        <p:nvSpPr>
          <p:cNvPr id="2662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C105030-B1D3-4991-A8C6-159B485A19C8}" type="slidenum">
              <a:rPr lang="en-US" smtClean="0"/>
              <a:pPr eaLnBrk="1" hangingPunct="1">
                <a:defRPr/>
              </a:pPr>
              <a:t>24</a:t>
            </a:fld>
            <a:endParaRPr lang="en-US" smtClean="0"/>
          </a:p>
        </p:txBody>
      </p:sp>
      <p:pic>
        <p:nvPicPr>
          <p:cNvPr id="28677" name="Picture 8" descr="http://harlowharrier.co.uk/wp-content/uploads/2010/11/police-t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30008">
            <a:off x="6048375" y="4051300"/>
            <a:ext cx="280828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2" descr="http://www.bankruptcyinformationlaws.co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5644">
            <a:off x="752475" y="4060825"/>
            <a:ext cx="2379663"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4" descr="http://ts2.mm.bing.net/images/thumbnail.aspx?q=1617902445865&amp;id=3d918f705825daff447b33bb5014e313&amp;url=http%3a%2f%2fwww.mentalhealthy.co.uk%2fsites%2fdefault%2ffiles%2fbigstock_Stop_Drugs_27822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29927">
            <a:off x="3286125" y="4491038"/>
            <a:ext cx="260508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257365"/>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55"/>
          <p:cNvSpPr>
            <a:spLocks noGrp="1" noChangeArrowheads="1"/>
          </p:cNvSpPr>
          <p:nvPr>
            <p:ph type="title"/>
          </p:nvPr>
        </p:nvSpPr>
        <p:spPr/>
        <p:txBody>
          <a:bodyPr/>
          <a:lstStyle/>
          <a:p>
            <a:pPr eaLnBrk="1" fontAlgn="auto" hangingPunct="1">
              <a:spcAft>
                <a:spcPts val="0"/>
              </a:spcAft>
              <a:defRPr/>
            </a:pPr>
            <a:r>
              <a:rPr lang="en-US" dirty="0" smtClean="0"/>
              <a:t>Must Report…</a:t>
            </a:r>
          </a:p>
        </p:txBody>
      </p:sp>
      <p:sp>
        <p:nvSpPr>
          <p:cNvPr id="29699" name="Rectangle 56"/>
          <p:cNvSpPr>
            <a:spLocks noGrp="1" noChangeArrowheads="1"/>
          </p:cNvSpPr>
          <p:nvPr>
            <p:ph idx="1"/>
          </p:nvPr>
        </p:nvSpPr>
        <p:spPr>
          <a:xfrm>
            <a:off x="762000" y="1295400"/>
            <a:ext cx="4648200" cy="3508375"/>
          </a:xfrm>
        </p:spPr>
        <p:txBody>
          <a:bodyPr/>
          <a:lstStyle/>
          <a:p>
            <a:pPr eaLnBrk="1" hangingPunct="1">
              <a:buClr>
                <a:schemeClr val="accent2"/>
              </a:buClr>
              <a:buFont typeface="Wingdings" pitchFamily="2" charset="2"/>
              <a:buChar char="§"/>
            </a:pPr>
            <a:r>
              <a:rPr lang="en-US" altLang="en-US" sz="2800" smtClean="0"/>
              <a:t>Loss, compromise, </a:t>
            </a:r>
            <a:br>
              <a:rPr lang="en-US" altLang="en-US" sz="2800" smtClean="0"/>
            </a:br>
            <a:r>
              <a:rPr lang="en-US" altLang="en-US" sz="2800" smtClean="0"/>
              <a:t>(or suspected loss or compromise) of classified information, including evidence of tampering with a security container used for storage of classified information</a:t>
            </a:r>
          </a:p>
        </p:txBody>
      </p:sp>
      <p:sp>
        <p:nvSpPr>
          <p:cNvPr id="2765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FF68FEE-E672-49D5-980E-D8844AE9FE9C}" type="slidenum">
              <a:rPr lang="en-US" smtClean="0"/>
              <a:pPr eaLnBrk="1" hangingPunct="1">
                <a:defRPr/>
              </a:pPr>
              <a:t>25</a:t>
            </a:fld>
            <a:endParaRPr lang="en-US" smtClean="0"/>
          </a:p>
        </p:txBody>
      </p:sp>
      <p:pic>
        <p:nvPicPr>
          <p:cNvPr id="29701" name="Picture 63" descr="C:\Users\dwilliams\AppData\Local\Microsoft\Windows\Temporary Internet Files\Content.IE5\N1XJZFS4\MP90042211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300" y="1123950"/>
            <a:ext cx="3057525"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833512"/>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3"/>
          <p:cNvSpPr>
            <a:spLocks noGrp="1" noChangeArrowheads="1"/>
          </p:cNvSpPr>
          <p:nvPr>
            <p:ph type="title"/>
          </p:nvPr>
        </p:nvSpPr>
        <p:spPr/>
        <p:txBody>
          <a:bodyPr/>
          <a:lstStyle/>
          <a:p>
            <a:pPr eaLnBrk="1" fontAlgn="auto" hangingPunct="1">
              <a:spcAft>
                <a:spcPts val="0"/>
              </a:spcAft>
              <a:defRPr/>
            </a:pPr>
            <a:r>
              <a:rPr lang="en-US" dirty="0" smtClean="0"/>
              <a:t>Must Report…</a:t>
            </a:r>
          </a:p>
        </p:txBody>
      </p:sp>
      <p:sp>
        <p:nvSpPr>
          <p:cNvPr id="30723" name="Rectangle 4"/>
          <p:cNvSpPr>
            <a:spLocks noGrp="1" noChangeArrowheads="1"/>
          </p:cNvSpPr>
          <p:nvPr>
            <p:ph idx="1"/>
          </p:nvPr>
        </p:nvSpPr>
        <p:spPr>
          <a:xfrm>
            <a:off x="762000" y="1295400"/>
            <a:ext cx="7924800" cy="1458913"/>
          </a:xfrm>
        </p:spPr>
        <p:txBody>
          <a:bodyPr/>
          <a:lstStyle/>
          <a:p>
            <a:pPr eaLnBrk="1" hangingPunct="1">
              <a:buClr>
                <a:schemeClr val="accent2"/>
              </a:buClr>
              <a:buFont typeface="Wingdings" pitchFamily="2" charset="2"/>
              <a:buChar char="§"/>
            </a:pPr>
            <a:r>
              <a:rPr lang="en-US" altLang="en-US" sz="2800" smtClean="0"/>
              <a:t>All continuing contacts with foreign nationals, to include shared living quarters and marriage</a:t>
            </a:r>
          </a:p>
          <a:p>
            <a:pPr eaLnBrk="1" hangingPunct="1">
              <a:buClr>
                <a:schemeClr val="accent2"/>
              </a:buClr>
              <a:buFont typeface="Wingdings" pitchFamily="2" charset="2"/>
              <a:buChar char="§"/>
            </a:pPr>
            <a:r>
              <a:rPr lang="en-US" altLang="en-US" sz="2800" smtClean="0"/>
              <a:t>Suspicious contacts with/by foreign nationals</a:t>
            </a:r>
          </a:p>
        </p:txBody>
      </p:sp>
      <p:sp>
        <p:nvSpPr>
          <p:cNvPr id="28675"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4AA29A2-1A59-4644-9F0F-47042FD66C08}" type="slidenum">
              <a:rPr lang="en-US" smtClean="0"/>
              <a:pPr eaLnBrk="1" hangingPunct="1">
                <a:defRPr/>
              </a:pPr>
              <a:t>26</a:t>
            </a:fld>
            <a:endParaRPr lang="en-US" smtClean="0"/>
          </a:p>
        </p:txBody>
      </p:sp>
      <p:pic>
        <p:nvPicPr>
          <p:cNvPr id="30725" name="Picture 2" descr="story_russian_spy_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124200"/>
            <a:ext cx="4191000" cy="2728913"/>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249283"/>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a:spLocks noGrp="1" noChangeArrowheads="1"/>
          </p:cNvSpPr>
          <p:nvPr>
            <p:ph type="title"/>
          </p:nvPr>
        </p:nvSpPr>
        <p:spPr/>
        <p:txBody>
          <a:bodyPr/>
          <a:lstStyle/>
          <a:p>
            <a:pPr eaLnBrk="1" fontAlgn="auto" hangingPunct="1">
              <a:spcAft>
                <a:spcPts val="0"/>
              </a:spcAft>
              <a:defRPr/>
            </a:pPr>
            <a:r>
              <a:rPr lang="en-US" dirty="0" smtClean="0"/>
              <a:t>Must Report…</a:t>
            </a:r>
          </a:p>
        </p:txBody>
      </p:sp>
      <p:sp>
        <p:nvSpPr>
          <p:cNvPr id="31747" name="Rectangle 4"/>
          <p:cNvSpPr>
            <a:spLocks noGrp="1" noChangeArrowheads="1"/>
          </p:cNvSpPr>
          <p:nvPr>
            <p:ph idx="1"/>
          </p:nvPr>
        </p:nvSpPr>
        <p:spPr>
          <a:xfrm>
            <a:off x="762000" y="1295400"/>
            <a:ext cx="8001000" cy="2654300"/>
          </a:xfrm>
        </p:spPr>
        <p:txBody>
          <a:bodyPr/>
          <a:lstStyle/>
          <a:p>
            <a:pPr eaLnBrk="1" hangingPunct="1">
              <a:buClr>
                <a:schemeClr val="accent2"/>
              </a:buClr>
              <a:buFont typeface="Wingdings" pitchFamily="2" charset="2"/>
              <a:buChar char="§"/>
            </a:pPr>
            <a:r>
              <a:rPr lang="en-US" altLang="en-US" sz="2800" smtClean="0"/>
              <a:t>If a member of a person’s  </a:t>
            </a:r>
            <a:br>
              <a:rPr lang="en-US" altLang="en-US" sz="2800" smtClean="0"/>
            </a:br>
            <a:r>
              <a:rPr lang="en-US" altLang="en-US" sz="2800" smtClean="0"/>
              <a:t>immediate family </a:t>
            </a:r>
            <a:br>
              <a:rPr lang="en-US" altLang="en-US" sz="2800" smtClean="0"/>
            </a:br>
            <a:r>
              <a:rPr lang="en-US" altLang="en-US" sz="2800" smtClean="0"/>
              <a:t>(or their spouse’s </a:t>
            </a:r>
            <a:br>
              <a:rPr lang="en-US" altLang="en-US" sz="2800" smtClean="0"/>
            </a:br>
            <a:r>
              <a:rPr lang="en-US" altLang="en-US" sz="2800" smtClean="0"/>
              <a:t>immediate family) </a:t>
            </a:r>
            <a:br>
              <a:rPr lang="en-US" altLang="en-US" sz="2800" smtClean="0"/>
            </a:br>
            <a:r>
              <a:rPr lang="en-US" altLang="en-US" sz="2800" smtClean="0"/>
              <a:t>is a citizen or resident </a:t>
            </a:r>
            <a:br>
              <a:rPr lang="en-US" altLang="en-US" sz="2800" smtClean="0"/>
            </a:br>
            <a:r>
              <a:rPr lang="en-US" altLang="en-US" sz="2800" smtClean="0"/>
              <a:t>of a foreign country</a:t>
            </a:r>
          </a:p>
        </p:txBody>
      </p:sp>
      <p:sp>
        <p:nvSpPr>
          <p:cNvPr id="29699"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89CE979-5ECC-40A3-8291-D41B924470E8}" type="slidenum">
              <a:rPr lang="en-US" smtClean="0"/>
              <a:pPr eaLnBrk="1" hangingPunct="1">
                <a:defRPr/>
              </a:pPr>
              <a:t>27</a:t>
            </a:fld>
            <a:endParaRPr lang="en-US" smtClean="0"/>
          </a:p>
        </p:txBody>
      </p:sp>
      <p:sp>
        <p:nvSpPr>
          <p:cNvPr id="31749" name="Rectangle 2"/>
          <p:cNvSpPr>
            <a:spLocks noChangeArrowheads="1"/>
          </p:cNvSpPr>
          <p:nvPr/>
        </p:nvSpPr>
        <p:spPr bwMode="auto">
          <a:xfrm>
            <a:off x="1588" y="2379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0"/>
              </a:spcBef>
              <a:buFontTx/>
              <a:buNone/>
            </a:pPr>
            <a:endParaRPr lang="en-US" altLang="en-US" sz="1800" b="0">
              <a:latin typeface="Arial" charset="0"/>
            </a:endParaRPr>
          </a:p>
        </p:txBody>
      </p:sp>
      <p:pic>
        <p:nvPicPr>
          <p:cNvPr id="31750" name="Picture 6" descr="fami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754063"/>
            <a:ext cx="2165350" cy="1482725"/>
          </a:xfrm>
          <a:prstGeom prst="rect">
            <a:avLst/>
          </a:prstGeom>
          <a:noFill/>
          <a:ln w="190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751" name="Picture 18" descr="http://voices.washingtonpost.com/inauguration-watch/Family_in_Black%5B1%5D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475" y="2182813"/>
            <a:ext cx="2105025"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0" descr="http://static-americas.fiskars.com/var/fiskars_amer/storage/images/frontpage/activities/crafting/project-of-the-day/project-staging/family-tree/28376-5-eng-US/Family-Tree_product_m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588" y="788988"/>
            <a:ext cx="14033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22" descr="http://questgarden.com/71/60/6/081020120004/images/world-ma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063" y="4119563"/>
            <a:ext cx="42640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2" descr="http://www.lifeinsure.com/wp-content/uploads/2011/09/Cute-Mexican-Family-on-Whi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6088" y="2192338"/>
            <a:ext cx="174942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964789"/>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fontAlgn="auto" hangingPunct="1">
              <a:spcAft>
                <a:spcPts val="0"/>
              </a:spcAft>
              <a:defRPr/>
            </a:pPr>
            <a:r>
              <a:rPr lang="en-US" dirty="0" smtClean="0"/>
              <a:t>Must Report...</a:t>
            </a:r>
          </a:p>
        </p:txBody>
      </p:sp>
      <p:sp>
        <p:nvSpPr>
          <p:cNvPr id="32771" name="Rectangle 3"/>
          <p:cNvSpPr>
            <a:spLocks noGrp="1" noChangeArrowheads="1"/>
          </p:cNvSpPr>
          <p:nvPr>
            <p:ph idx="1"/>
          </p:nvPr>
        </p:nvSpPr>
        <p:spPr>
          <a:xfrm>
            <a:off x="539750" y="1295400"/>
            <a:ext cx="8147050" cy="1458913"/>
          </a:xfrm>
        </p:spPr>
        <p:txBody>
          <a:bodyPr/>
          <a:lstStyle/>
          <a:p>
            <a:pPr eaLnBrk="1" hangingPunct="1">
              <a:spcBef>
                <a:spcPct val="50000"/>
              </a:spcBef>
              <a:buClr>
                <a:schemeClr val="accent2"/>
              </a:buClr>
              <a:buFont typeface="Wingdings" pitchFamily="2" charset="2"/>
              <a:buChar char="§"/>
            </a:pPr>
            <a:r>
              <a:rPr lang="en-US" altLang="en-US" sz="2800" smtClean="0"/>
              <a:t>Foreign travel in accordance with agency’s policies and procedures</a:t>
            </a:r>
          </a:p>
          <a:p>
            <a:pPr eaLnBrk="1" hangingPunct="1"/>
            <a:endParaRPr lang="en-US" altLang="en-US" smtClean="0"/>
          </a:p>
        </p:txBody>
      </p:sp>
      <p:sp>
        <p:nvSpPr>
          <p:cNvPr id="30723"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097A5D7-A8B2-4EF9-86F4-A0CB4CE6A10A}" type="slidenum">
              <a:rPr lang="en-US" smtClean="0"/>
              <a:pPr eaLnBrk="1" hangingPunct="1">
                <a:defRPr/>
              </a:pPr>
              <a:t>28</a:t>
            </a:fld>
            <a:endParaRPr lang="en-US" smtClean="0"/>
          </a:p>
        </p:txBody>
      </p:sp>
      <p:pic>
        <p:nvPicPr>
          <p:cNvPr id="32773" name="Picture 12" descr="foreign 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465638"/>
            <a:ext cx="2535238" cy="16256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774" name="Picture 10" descr="http://www.lifequote.com/blog/wp-content/uploads/2010/04/foreign-trav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2684463"/>
            <a:ext cx="15843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2" descr="http://mainstreetnews.org/wp-content/uploads/trav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04156">
            <a:off x="7118350" y="1887538"/>
            <a:ext cx="1614488"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6" descr="http://cruisefever.net/wp-content/uploads/2011/07/carnival-el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8375" y="4654550"/>
            <a:ext cx="230028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8" descr="http://businesstravelalmanac.com/wp-content/uploads/2010/08/business-trave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449513"/>
            <a:ext cx="2266950" cy="17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22" descr="http://www.geographicguide.com/pictures/maps/globe-africa-countri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9013" y="2300288"/>
            <a:ext cx="20193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24" descr="http://www.destination360.com/asia/asi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600" y="4219283"/>
            <a:ext cx="2408238" cy="210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330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title"/>
          </p:nvPr>
        </p:nvSpPr>
        <p:spPr/>
        <p:txBody>
          <a:bodyPr/>
          <a:lstStyle/>
          <a:p>
            <a:pPr eaLnBrk="1" fontAlgn="auto" hangingPunct="1">
              <a:spcAft>
                <a:spcPts val="0"/>
              </a:spcAft>
              <a:defRPr/>
            </a:pPr>
            <a:r>
              <a:rPr lang="en-US" dirty="0" smtClean="0"/>
              <a:t>Must Report…</a:t>
            </a:r>
          </a:p>
        </p:txBody>
      </p:sp>
      <p:sp>
        <p:nvSpPr>
          <p:cNvPr id="33795" name="Rectangle 4"/>
          <p:cNvSpPr>
            <a:spLocks noGrp="1" noChangeArrowheads="1"/>
          </p:cNvSpPr>
          <p:nvPr>
            <p:ph idx="1"/>
          </p:nvPr>
        </p:nvSpPr>
        <p:spPr>
          <a:xfrm>
            <a:off x="482600" y="1295400"/>
            <a:ext cx="8204200" cy="4362450"/>
          </a:xfrm>
        </p:spPr>
        <p:txBody>
          <a:bodyPr/>
          <a:lstStyle/>
          <a:p>
            <a:pPr marL="457200" indent="-457200" eaLnBrk="1" hangingPunct="1">
              <a:buClr>
                <a:schemeClr val="accent2"/>
              </a:buClr>
              <a:buFont typeface="Wingdings" pitchFamily="2" charset="2"/>
              <a:buChar char="§"/>
            </a:pPr>
            <a:r>
              <a:rPr lang="en-US" altLang="en-US" sz="2800" smtClean="0"/>
              <a:t>Any potential employment or service, whether compensated or </a:t>
            </a:r>
            <a:br>
              <a:rPr lang="en-US" altLang="en-US" sz="2800" smtClean="0"/>
            </a:br>
            <a:r>
              <a:rPr lang="en-US" altLang="en-US" sz="2800" smtClean="0"/>
              <a:t>volunteer, with a </a:t>
            </a:r>
            <a:br>
              <a:rPr lang="en-US" altLang="en-US" sz="2800" smtClean="0"/>
            </a:br>
            <a:r>
              <a:rPr lang="en-US" altLang="en-US" sz="2800" smtClean="0"/>
              <a:t>foreign government, </a:t>
            </a:r>
            <a:br>
              <a:rPr lang="en-US" altLang="en-US" sz="2800" smtClean="0"/>
            </a:br>
            <a:r>
              <a:rPr lang="en-US" altLang="en-US" sz="2800" smtClean="0"/>
              <a:t>foreign national, </a:t>
            </a:r>
            <a:br>
              <a:rPr lang="en-US" altLang="en-US" sz="2800" smtClean="0"/>
            </a:br>
            <a:r>
              <a:rPr lang="en-US" altLang="en-US" sz="2800" smtClean="0"/>
              <a:t>foreign organization, </a:t>
            </a:r>
            <a:br>
              <a:rPr lang="en-US" altLang="en-US" sz="2800" smtClean="0"/>
            </a:br>
            <a:r>
              <a:rPr lang="en-US" altLang="en-US" sz="2800" smtClean="0"/>
              <a:t>or other entity, or a </a:t>
            </a:r>
            <a:br>
              <a:rPr lang="en-US" altLang="en-US" sz="2800" smtClean="0"/>
            </a:br>
            <a:r>
              <a:rPr lang="en-US" altLang="en-US" sz="2800" smtClean="0"/>
              <a:t>representative </a:t>
            </a:r>
            <a:br>
              <a:rPr lang="en-US" altLang="en-US" sz="2800" smtClean="0"/>
            </a:br>
            <a:r>
              <a:rPr lang="en-US" altLang="en-US" sz="2800" smtClean="0"/>
              <a:t>of any foreign </a:t>
            </a:r>
            <a:br>
              <a:rPr lang="en-US" altLang="en-US" sz="2800" smtClean="0"/>
            </a:br>
            <a:r>
              <a:rPr lang="en-US" altLang="en-US" sz="2800" smtClean="0"/>
              <a:t>interest</a:t>
            </a:r>
          </a:p>
        </p:txBody>
      </p:sp>
      <p:sp>
        <p:nvSpPr>
          <p:cNvPr id="3174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448700D-E0EC-435D-B06B-667E5C93DD44}" type="slidenum">
              <a:rPr lang="en-US" smtClean="0"/>
              <a:pPr eaLnBrk="1" hangingPunct="1">
                <a:defRPr/>
              </a:pPr>
              <a:t>29</a:t>
            </a:fld>
            <a:endParaRPr lang="en-US" smtClean="0"/>
          </a:p>
        </p:txBody>
      </p:sp>
      <p:pic>
        <p:nvPicPr>
          <p:cNvPr id="33797" name="Picture 13" descr="http://fc00.deviantart.net/fs71/f/2010/342/6/c/map_of_europe_for_a_comparison_by_jacobite1-d34gk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813" y="1816100"/>
            <a:ext cx="4632325"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62781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6"/>
          <p:cNvSpPr>
            <a:spLocks noGrp="1" noChangeArrowheads="1"/>
          </p:cNvSpPr>
          <p:nvPr>
            <p:ph type="title"/>
          </p:nvPr>
        </p:nvSpPr>
        <p:spPr/>
        <p:txBody>
          <a:bodyPr/>
          <a:lstStyle/>
          <a:p>
            <a:pPr eaLnBrk="1" fontAlgn="auto" hangingPunct="1">
              <a:spcAft>
                <a:spcPts val="0"/>
              </a:spcAft>
              <a:defRPr/>
            </a:pPr>
            <a:r>
              <a:rPr lang="en-US" dirty="0" smtClean="0"/>
              <a:t>Security Message	</a:t>
            </a:r>
          </a:p>
        </p:txBody>
      </p:sp>
      <p:sp>
        <p:nvSpPr>
          <p:cNvPr id="7171" name="Rectangle 5"/>
          <p:cNvSpPr>
            <a:spLocks noGrp="1" noChangeArrowheads="1"/>
          </p:cNvSpPr>
          <p:nvPr>
            <p:ph idx="1"/>
          </p:nvPr>
        </p:nvSpPr>
        <p:spPr>
          <a:xfrm>
            <a:off x="838200" y="1295400"/>
            <a:ext cx="7772400" cy="5324475"/>
          </a:xfrm>
        </p:spPr>
        <p:txBody>
          <a:bodyPr/>
          <a:lstStyle/>
          <a:p>
            <a:pPr marL="0" indent="0" eaLnBrk="1" hangingPunct="1">
              <a:lnSpc>
                <a:spcPct val="120000"/>
              </a:lnSpc>
              <a:buFont typeface="Wingdings" pitchFamily="2" charset="2"/>
              <a:buNone/>
            </a:pPr>
            <a:r>
              <a:rPr lang="en-US" altLang="en-US" sz="2000" smtClean="0"/>
              <a:t>The protection of Government assets, people and property, both classified and controlled unclassified, is the responsibility of each and every member of the Department of Defense and its contractors, regardless of how it was obtained or what form it takes. Our vigilance is imperative in the protection of this information. Anyone with access to these resources has an obligation to protect it.  </a:t>
            </a:r>
            <a:br>
              <a:rPr lang="en-US" altLang="en-US" sz="2000" smtClean="0"/>
            </a:br>
            <a:endParaRPr lang="en-US" altLang="en-US" sz="2000" smtClean="0"/>
          </a:p>
          <a:p>
            <a:pPr marL="0" indent="0" eaLnBrk="1" hangingPunct="1">
              <a:lnSpc>
                <a:spcPct val="120000"/>
              </a:lnSpc>
              <a:buFont typeface="Wingdings" pitchFamily="2" charset="2"/>
              <a:buNone/>
            </a:pPr>
            <a:r>
              <a:rPr lang="en-US" altLang="en-US" sz="2000" smtClean="0"/>
              <a:t>The very nature of jobs in security dictates we lead the way in sound security practices. </a:t>
            </a:r>
            <a:r>
              <a:rPr lang="en-US" altLang="en-US" sz="2000" u="sng" smtClean="0"/>
              <a:t>Anything less is simply not acceptable</a:t>
            </a:r>
            <a:r>
              <a:rPr lang="en-US" altLang="en-US" sz="2000" smtClean="0"/>
              <a:t>. </a:t>
            </a:r>
          </a:p>
        </p:txBody>
      </p:sp>
      <p:sp>
        <p:nvSpPr>
          <p:cNvPr id="4099"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DE0F57F-9423-4829-A276-ADF557880B7D}" type="slidenum">
              <a:rPr lang="en-US" smtClean="0"/>
              <a:pPr eaLnBrk="1" hangingPunct="1">
                <a:defRPr/>
              </a:pPr>
              <a:t>3</a:t>
            </a:fld>
            <a:endParaRPr lang="en-US" smtClean="0"/>
          </a:p>
        </p:txBody>
      </p:sp>
    </p:spTree>
    <p:extLst>
      <p:ext uri="{BB962C8B-B14F-4D97-AF65-F5344CB8AC3E}">
        <p14:creationId xmlns:p14="http://schemas.microsoft.com/office/powerpoint/2010/main" val="3340396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fontAlgn="auto" hangingPunct="1">
              <a:spcAft>
                <a:spcPts val="0"/>
              </a:spcAft>
              <a:defRPr/>
            </a:pPr>
            <a:r>
              <a:rPr lang="en-US" dirty="0" smtClean="0"/>
              <a:t>Must Report…</a:t>
            </a:r>
          </a:p>
        </p:txBody>
      </p:sp>
      <p:sp>
        <p:nvSpPr>
          <p:cNvPr id="34819" name="Rectangle 3"/>
          <p:cNvSpPr>
            <a:spLocks noGrp="1" noChangeArrowheads="1"/>
          </p:cNvSpPr>
          <p:nvPr>
            <p:ph idx="1"/>
          </p:nvPr>
        </p:nvSpPr>
        <p:spPr>
          <a:xfrm>
            <a:off x="762000" y="1295400"/>
            <a:ext cx="7924800" cy="1373188"/>
          </a:xfrm>
        </p:spPr>
        <p:txBody>
          <a:bodyPr/>
          <a:lstStyle/>
          <a:p>
            <a:pPr eaLnBrk="1" hangingPunct="1">
              <a:buClr>
                <a:schemeClr val="accent2"/>
              </a:buClr>
              <a:buFont typeface="Wingdings" pitchFamily="2" charset="2"/>
              <a:buChar char="§"/>
            </a:pPr>
            <a:r>
              <a:rPr lang="en-US" altLang="en-US" sz="2800" smtClean="0"/>
              <a:t>A lost or stolen badge or Common Access Card (CAC) immediately to Security Official or office that issued the card.</a:t>
            </a:r>
          </a:p>
        </p:txBody>
      </p:sp>
      <p:sp>
        <p:nvSpPr>
          <p:cNvPr id="3277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FB530E8-2D8F-4948-8C68-D1808FAB1154}" type="slidenum">
              <a:rPr lang="en-US" smtClean="0"/>
              <a:pPr eaLnBrk="1" hangingPunct="1">
                <a:defRPr/>
              </a:pPr>
              <a:t>30</a:t>
            </a:fld>
            <a:endParaRPr lang="en-US" smtClean="0"/>
          </a:p>
        </p:txBody>
      </p:sp>
      <p:pic>
        <p:nvPicPr>
          <p:cNvPr id="34821" name="Picture 8" descr="http://usoonpatrol.org/assets/mc/jlee/2011_04/CAC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2846388"/>
            <a:ext cx="57150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3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fontAlgn="auto" hangingPunct="1">
              <a:spcAft>
                <a:spcPts val="0"/>
              </a:spcAft>
              <a:defRPr/>
            </a:pPr>
            <a:r>
              <a:rPr lang="en-US" dirty="0" smtClean="0"/>
              <a:t>Must Report …</a:t>
            </a:r>
          </a:p>
        </p:txBody>
      </p:sp>
      <p:sp>
        <p:nvSpPr>
          <p:cNvPr id="35843" name="Rectangle 3"/>
          <p:cNvSpPr>
            <a:spLocks noGrp="1" noChangeArrowheads="1"/>
          </p:cNvSpPr>
          <p:nvPr>
            <p:ph idx="1"/>
          </p:nvPr>
        </p:nvSpPr>
        <p:spPr>
          <a:xfrm>
            <a:off x="762000" y="1295400"/>
            <a:ext cx="7924800" cy="1800225"/>
          </a:xfrm>
        </p:spPr>
        <p:txBody>
          <a:bodyPr/>
          <a:lstStyle/>
          <a:p>
            <a:pPr marL="457200" indent="-457200" eaLnBrk="1" hangingPunct="1">
              <a:buClr>
                <a:schemeClr val="accent2"/>
              </a:buClr>
              <a:buFont typeface="Wingdings" pitchFamily="2" charset="2"/>
              <a:buChar char="§"/>
            </a:pPr>
            <a:r>
              <a:rPr lang="en-US" altLang="en-US" sz="2800" smtClean="0"/>
              <a:t>All holders of a security clearance must report information to their security office that might have a bearing on their continued eligibility for access to classified information</a:t>
            </a:r>
          </a:p>
        </p:txBody>
      </p:sp>
      <p:sp>
        <p:nvSpPr>
          <p:cNvPr id="33795"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680E7D8-E3D2-4A89-9E6F-27CF085BAABE}" type="slidenum">
              <a:rPr lang="en-US" smtClean="0"/>
              <a:pPr eaLnBrk="1" hangingPunct="1">
                <a:defRPr/>
              </a:pPr>
              <a:t>31</a:t>
            </a:fld>
            <a:endParaRPr lang="en-US" smtClean="0"/>
          </a:p>
        </p:txBody>
      </p:sp>
      <p:pic>
        <p:nvPicPr>
          <p:cNvPr id="35845" name="Picture 4" descr="drinking on the job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00400"/>
            <a:ext cx="2478088"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jail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3049588"/>
            <a:ext cx="3189288"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648200"/>
            <a:ext cx="2286000" cy="1905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200400"/>
            <a:ext cx="790575" cy="10191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68979"/>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fontAlgn="auto" hangingPunct="1">
              <a:spcAft>
                <a:spcPts val="0"/>
              </a:spcAft>
              <a:defRPr/>
            </a:pPr>
            <a:r>
              <a:rPr lang="en-US" dirty="0" smtClean="0"/>
              <a:t>Must Report …</a:t>
            </a:r>
          </a:p>
        </p:txBody>
      </p:sp>
      <p:sp>
        <p:nvSpPr>
          <p:cNvPr id="36867" name="Rectangle 3"/>
          <p:cNvSpPr>
            <a:spLocks noGrp="1" noChangeArrowheads="1"/>
          </p:cNvSpPr>
          <p:nvPr>
            <p:ph idx="1"/>
          </p:nvPr>
        </p:nvSpPr>
        <p:spPr>
          <a:xfrm>
            <a:off x="482600" y="1296988"/>
            <a:ext cx="8410575" cy="4781550"/>
          </a:xfrm>
        </p:spPr>
        <p:txBody>
          <a:bodyPr>
            <a:normAutofit lnSpcReduction="10000"/>
          </a:bodyPr>
          <a:lstStyle/>
          <a:p>
            <a:pPr eaLnBrk="1" hangingPunct="1">
              <a:buClr>
                <a:schemeClr val="accent2"/>
              </a:buClr>
              <a:buFont typeface="Wingdings" pitchFamily="2" charset="2"/>
              <a:buChar char="§"/>
            </a:pPr>
            <a:r>
              <a:rPr lang="en-US" altLang="en-US" sz="2400" smtClean="0"/>
              <a:t>Potential Espionage Indicators Exhibited by Others </a:t>
            </a:r>
          </a:p>
          <a:p>
            <a:pPr lvl="3" eaLnBrk="1" hangingPunct="1"/>
            <a:r>
              <a:rPr lang="en-US" altLang="en-US" sz="2000" smtClean="0"/>
              <a:t>Unexplained affluence</a:t>
            </a:r>
          </a:p>
          <a:p>
            <a:pPr lvl="3" eaLnBrk="1" hangingPunct="1"/>
            <a:r>
              <a:rPr lang="en-US" altLang="en-US" sz="2000" smtClean="0"/>
              <a:t>Keeping unusual work hours</a:t>
            </a:r>
          </a:p>
          <a:p>
            <a:pPr lvl="3" eaLnBrk="1" hangingPunct="1"/>
            <a:r>
              <a:rPr lang="en-US" altLang="en-US" sz="2000" smtClean="0"/>
              <a:t>Divided loyalty or allegiance to the U.S.</a:t>
            </a:r>
          </a:p>
          <a:p>
            <a:pPr lvl="3" eaLnBrk="1" hangingPunct="1"/>
            <a:r>
              <a:rPr lang="en-US" altLang="en-US" sz="2000" smtClean="0"/>
              <a:t>Disregarding security procedures</a:t>
            </a:r>
          </a:p>
          <a:p>
            <a:pPr lvl="3" eaLnBrk="1" hangingPunct="1"/>
            <a:r>
              <a:rPr lang="en-US" altLang="en-US" sz="2000" smtClean="0"/>
              <a:t>Unreported foreign contact and travel </a:t>
            </a:r>
          </a:p>
          <a:p>
            <a:pPr lvl="3" eaLnBrk="1" hangingPunct="1"/>
            <a:r>
              <a:rPr lang="en-US" altLang="en-US" sz="2000" smtClean="0"/>
              <a:t>Pattern of lying</a:t>
            </a:r>
          </a:p>
          <a:p>
            <a:pPr lvl="3" eaLnBrk="1" hangingPunct="1"/>
            <a:r>
              <a:rPr lang="en-US" altLang="en-US" sz="2000" smtClean="0"/>
              <a:t>Attempts to enlist others in illegal or questionable activity</a:t>
            </a:r>
          </a:p>
          <a:p>
            <a:pPr lvl="3" eaLnBrk="1" hangingPunct="1"/>
            <a:r>
              <a:rPr lang="en-US" altLang="en-US" sz="2000" smtClean="0"/>
              <a:t>Verbal or physical threats</a:t>
            </a:r>
          </a:p>
          <a:p>
            <a:pPr lvl="3" eaLnBrk="1" hangingPunct="1"/>
            <a:r>
              <a:rPr lang="en-US" altLang="en-US" sz="2000" smtClean="0"/>
              <a:t>Inquiry about operations/projects where no legitimate need to know exists</a:t>
            </a:r>
          </a:p>
          <a:p>
            <a:pPr lvl="3" eaLnBrk="1" hangingPunct="1"/>
            <a:r>
              <a:rPr lang="en-US" altLang="en-US" sz="2000" smtClean="0"/>
              <a:t>Unauthorized removal of classified information</a:t>
            </a:r>
          </a:p>
          <a:p>
            <a:pPr lvl="3" eaLnBrk="1" hangingPunct="1"/>
            <a:r>
              <a:rPr lang="en-US" altLang="en-US" sz="2000" smtClean="0"/>
              <a:t>Fraud/Waste/Abuse of government credit cards and/or travel or training advances</a:t>
            </a:r>
          </a:p>
        </p:txBody>
      </p:sp>
      <p:sp>
        <p:nvSpPr>
          <p:cNvPr id="34819"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EDD75CD-F086-4335-8693-A713BF494D20}" type="slidenum">
              <a:rPr lang="en-US" smtClean="0"/>
              <a:pPr eaLnBrk="1" hangingPunct="1">
                <a:defRPr/>
              </a:pPr>
              <a:t>32</a:t>
            </a:fld>
            <a:endParaRPr lang="en-US" smtClean="0"/>
          </a:p>
        </p:txBody>
      </p:sp>
    </p:spTree>
    <p:extLst>
      <p:ext uri="{BB962C8B-B14F-4D97-AF65-F5344CB8AC3E}">
        <p14:creationId xmlns:p14="http://schemas.microsoft.com/office/powerpoint/2010/main" val="898304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304800" y="457200"/>
            <a:ext cx="8686800" cy="762000"/>
          </a:xfrm>
        </p:spPr>
        <p:txBody>
          <a:bodyPr/>
          <a:lstStyle/>
          <a:p>
            <a:pPr algn="ctr" eaLnBrk="1" fontAlgn="auto" hangingPunct="1">
              <a:spcAft>
                <a:spcPts val="0"/>
              </a:spcAft>
              <a:defRPr/>
            </a:pPr>
            <a:r>
              <a:rPr lang="en-US" sz="3800" b="1" dirty="0" smtClean="0"/>
              <a:t>MAKE A DIFFERENCE!</a:t>
            </a:r>
          </a:p>
        </p:txBody>
      </p:sp>
      <p:sp>
        <p:nvSpPr>
          <p:cNvPr id="37891" name="Rectangle 3"/>
          <p:cNvSpPr>
            <a:spLocks noGrp="1" noChangeArrowheads="1"/>
          </p:cNvSpPr>
          <p:nvPr>
            <p:ph idx="1"/>
          </p:nvPr>
        </p:nvSpPr>
        <p:spPr>
          <a:xfrm>
            <a:off x="423863" y="914400"/>
            <a:ext cx="8491537" cy="2659063"/>
          </a:xfrm>
        </p:spPr>
        <p:txBody>
          <a:bodyPr/>
          <a:lstStyle/>
          <a:p>
            <a:pPr eaLnBrk="1" hangingPunct="1">
              <a:buFont typeface="Wingdings" pitchFamily="2" charset="2"/>
              <a:buNone/>
            </a:pPr>
            <a:endParaRPr lang="en-US" altLang="en-US" sz="1400" dirty="0" smtClean="0"/>
          </a:p>
          <a:p>
            <a:pPr marL="0" indent="0" eaLnBrk="1" hangingPunct="1">
              <a:buClr>
                <a:schemeClr val="accent2"/>
              </a:buClr>
              <a:buNone/>
            </a:pPr>
            <a:r>
              <a:rPr lang="en-US" altLang="en-US" sz="2400" dirty="0" smtClean="0"/>
              <a:t>Security is a team effort . . . Diligence in promptly reporting concerns and adhering to sponsoring agency’s security policies and procedures will ensure the integrity of national security.  As a team, we can protect our warfighters</a:t>
            </a:r>
            <a:r>
              <a:rPr lang="en-US" altLang="en-US" dirty="0" smtClean="0"/>
              <a:t>, </a:t>
            </a:r>
            <a:r>
              <a:rPr lang="en-US" altLang="en-US" sz="2400" dirty="0" smtClean="0"/>
              <a:t>colleagues, and families from potential harm.</a:t>
            </a:r>
          </a:p>
        </p:txBody>
      </p:sp>
      <p:sp>
        <p:nvSpPr>
          <p:cNvPr id="35843"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2D0CC0F-95D7-4A4D-A08D-DCEF550EC9D3}" type="slidenum">
              <a:rPr lang="en-US" smtClean="0"/>
              <a:pPr eaLnBrk="1" hangingPunct="1">
                <a:defRPr/>
              </a:pPr>
              <a:t>33</a:t>
            </a:fld>
            <a:endParaRPr lang="en-US" smtClean="0"/>
          </a:p>
        </p:txBody>
      </p:sp>
      <p:pic>
        <p:nvPicPr>
          <p:cNvPr id="37893" name="Picture 8" descr="http://www.prlog.org/10070080-memorial-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3440113"/>
            <a:ext cx="2227263"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0" descr="http://www.themilitaryloan.com/wp-content/uploads/2011/01/Types-Military-Loans-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3440113"/>
            <a:ext cx="2608263"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2" descr="http://www.wilkescounty.net/images/veterans_services/vetera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3313113"/>
            <a:ext cx="27622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715950"/>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eaLnBrk="1" fontAlgn="auto" hangingPunct="1">
              <a:spcAft>
                <a:spcPts val="0"/>
              </a:spcAft>
              <a:defRPr/>
            </a:pPr>
            <a:r>
              <a:rPr lang="en-US" smtClean="0"/>
              <a:t>Security Regulations</a:t>
            </a:r>
          </a:p>
        </p:txBody>
      </p:sp>
      <p:sp>
        <p:nvSpPr>
          <p:cNvPr id="38915" name="Rectangle 5"/>
          <p:cNvSpPr>
            <a:spLocks noGrp="1" noChangeArrowheads="1"/>
          </p:cNvSpPr>
          <p:nvPr>
            <p:ph idx="1"/>
          </p:nvPr>
        </p:nvSpPr>
        <p:spPr>
          <a:xfrm>
            <a:off x="762000" y="1295400"/>
            <a:ext cx="7924800" cy="4492625"/>
          </a:xfrm>
        </p:spPr>
        <p:txBody>
          <a:bodyPr>
            <a:normAutofit lnSpcReduction="10000"/>
          </a:bodyPr>
          <a:lstStyle/>
          <a:p>
            <a:pPr eaLnBrk="1" hangingPunct="1">
              <a:buClr>
                <a:schemeClr val="accent2"/>
              </a:buClr>
              <a:buFont typeface="Wingdings" pitchFamily="2" charset="2"/>
              <a:buChar char="§"/>
            </a:pPr>
            <a:r>
              <a:rPr lang="en-US" altLang="en-US" sz="2000" smtClean="0"/>
              <a:t>Reference Security Regulations, not all inclusive:</a:t>
            </a:r>
          </a:p>
          <a:p>
            <a:pPr lvl="3" eaLnBrk="1" hangingPunct="1"/>
            <a:r>
              <a:rPr lang="en-US" altLang="en-US" sz="1900" smtClean="0"/>
              <a:t>Executive Order 12958, as amended - Classified National Security Information</a:t>
            </a:r>
          </a:p>
          <a:p>
            <a:pPr lvl="3" eaLnBrk="1" hangingPunct="1"/>
            <a:r>
              <a:rPr lang="en-US" altLang="en-US" sz="1900" smtClean="0"/>
              <a:t>Executive Order 12968 – Access to Classified Information  </a:t>
            </a:r>
          </a:p>
          <a:p>
            <a:pPr lvl="3" eaLnBrk="1" hangingPunct="1"/>
            <a:r>
              <a:rPr lang="en-US" altLang="en-US" sz="1900" smtClean="0"/>
              <a:t>Director of Central Intelligence Directive No 6/4</a:t>
            </a:r>
          </a:p>
          <a:p>
            <a:pPr lvl="3" eaLnBrk="1" hangingPunct="1"/>
            <a:r>
              <a:rPr lang="en-US" altLang="en-US" sz="1900" smtClean="0"/>
              <a:t>DoD 5200.1-R, DoD Information Security Program</a:t>
            </a:r>
          </a:p>
          <a:p>
            <a:pPr lvl="3" eaLnBrk="1" hangingPunct="1"/>
            <a:r>
              <a:rPr lang="en-US" altLang="en-US" sz="1900" smtClean="0"/>
              <a:t>DoD 5200.2-R, DoD Personnel Security Program</a:t>
            </a:r>
          </a:p>
          <a:p>
            <a:pPr lvl="3" eaLnBrk="1" hangingPunct="1"/>
            <a:r>
              <a:rPr lang="en-US" altLang="en-US" sz="1900" smtClean="0"/>
              <a:t>DoDD 5205.2, DoD Operations Security (OPSEC) Program</a:t>
            </a:r>
          </a:p>
          <a:p>
            <a:pPr lvl="3" eaLnBrk="1" hangingPunct="1"/>
            <a:r>
              <a:rPr lang="en-US" altLang="en-US" sz="1900" smtClean="0"/>
              <a:t>DoD 5200.8-R, DoD Physical Security Program</a:t>
            </a:r>
          </a:p>
          <a:p>
            <a:pPr lvl="3" eaLnBrk="1" hangingPunct="1"/>
            <a:r>
              <a:rPr lang="en-US" altLang="en-US" sz="1900" smtClean="0"/>
              <a:t>DoDD 8500.1, Information Assurance</a:t>
            </a:r>
          </a:p>
          <a:p>
            <a:pPr lvl="3" eaLnBrk="1" hangingPunct="1"/>
            <a:r>
              <a:rPr lang="en-US" altLang="en-US" sz="1900" smtClean="0"/>
              <a:t>DODI 8500.2, Information Assurance Implementation</a:t>
            </a:r>
          </a:p>
          <a:p>
            <a:pPr lvl="3" eaLnBrk="1" hangingPunct="1"/>
            <a:r>
              <a:rPr lang="en-US" altLang="en-US" sz="1900" smtClean="0"/>
              <a:t>DoDD 2000.12, DoD Antiterrorism (AT) Program</a:t>
            </a:r>
          </a:p>
          <a:p>
            <a:pPr lvl="3" eaLnBrk="1" hangingPunct="1"/>
            <a:r>
              <a:rPr lang="en-US" altLang="en-US" sz="1900" smtClean="0"/>
              <a:t>Homeland Security Presidential Directive (HSPD)-12</a:t>
            </a:r>
          </a:p>
        </p:txBody>
      </p:sp>
      <p:sp>
        <p:nvSpPr>
          <p:cNvPr id="3686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E455F38-1A78-4FE4-A345-6DC461596084}" type="slidenum">
              <a:rPr lang="en-US" smtClean="0"/>
              <a:pPr eaLnBrk="1" hangingPunct="1">
                <a:defRPr/>
              </a:pPr>
              <a:t>34</a:t>
            </a:fld>
            <a:endParaRPr lang="en-US" smtClean="0"/>
          </a:p>
        </p:txBody>
      </p:sp>
    </p:spTree>
    <p:extLst>
      <p:ext uri="{BB962C8B-B14F-4D97-AF65-F5344CB8AC3E}">
        <p14:creationId xmlns:p14="http://schemas.microsoft.com/office/powerpoint/2010/main" val="12147826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13"/>
          <p:cNvSpPr>
            <a:spLocks noGrp="1" noChangeArrowheads="1"/>
          </p:cNvSpPr>
          <p:nvPr>
            <p:ph type="title"/>
          </p:nvPr>
        </p:nvSpPr>
        <p:spPr>
          <a:xfrm>
            <a:off x="930275" y="23813"/>
            <a:ext cx="3173413" cy="1450975"/>
          </a:xfrm>
        </p:spPr>
        <p:txBody>
          <a:bodyPr/>
          <a:lstStyle/>
          <a:p>
            <a:pPr eaLnBrk="1" fontAlgn="auto" hangingPunct="1">
              <a:spcAft>
                <a:spcPts val="0"/>
              </a:spcAft>
              <a:defRPr/>
            </a:pPr>
            <a:r>
              <a:rPr lang="en-US" dirty="0" smtClean="0"/>
              <a:t>Questions…</a:t>
            </a:r>
          </a:p>
        </p:txBody>
      </p:sp>
      <p:sp>
        <p:nvSpPr>
          <p:cNvPr id="37891"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AB4AABC-5D57-4E44-921B-0814C08AC7EA}" type="slidenum">
              <a:rPr lang="en-US" smtClean="0"/>
              <a:pPr eaLnBrk="1" hangingPunct="1">
                <a:defRPr/>
              </a:pPr>
              <a:t>35</a:t>
            </a:fld>
            <a:endParaRPr lang="en-US" smtClean="0"/>
          </a:p>
        </p:txBody>
      </p:sp>
      <p:sp>
        <p:nvSpPr>
          <p:cNvPr id="39940" name="Rectangle 3"/>
          <p:cNvSpPr>
            <a:spLocks noChangeArrowheads="1"/>
          </p:cNvSpPr>
          <p:nvPr/>
        </p:nvSpPr>
        <p:spPr bwMode="auto">
          <a:xfrm>
            <a:off x="7605713" y="6505575"/>
            <a:ext cx="2265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893763" eaLnBrk="0" hangingPunct="0">
              <a:spcBef>
                <a:spcPts val="800"/>
              </a:spcBef>
              <a:buFont typeface="Arial" charset="0"/>
              <a:defRPr sz="1600" b="1">
                <a:solidFill>
                  <a:schemeClr val="tx1"/>
                </a:solidFill>
                <a:latin typeface="Franklin Gothic Book" pitchFamily="34" charset="0"/>
              </a:defRPr>
            </a:lvl1pPr>
            <a:lvl2pPr marL="742950" indent="-28575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defTabSz="893763"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defTabSz="893763"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en-US" altLang="en-US" sz="700">
                <a:latin typeface="Arial" charset="0"/>
              </a:rPr>
              <a:t> </a:t>
            </a:r>
          </a:p>
        </p:txBody>
      </p:sp>
      <p:sp>
        <p:nvSpPr>
          <p:cNvPr id="87045" name="Rectangle 5"/>
          <p:cNvSpPr>
            <a:spLocks noChangeArrowheads="1"/>
          </p:cNvSpPr>
          <p:nvPr/>
        </p:nvSpPr>
        <p:spPr bwMode="auto">
          <a:xfrm>
            <a:off x="2720975" y="1493838"/>
            <a:ext cx="4343400" cy="1016000"/>
          </a:xfrm>
          <a:prstGeom prst="rect">
            <a:avLst/>
          </a:prstGeom>
          <a:noFill/>
          <a:ln w="9525">
            <a:noFill/>
            <a:miter lim="800000"/>
            <a:headEnd/>
            <a:tailEnd/>
          </a:ln>
          <a:effectLst/>
        </p:spPr>
        <p:txBody>
          <a:bodyPr lIns="92075" tIns="46038" rIns="92075" bIns="46038">
            <a:spAutoFit/>
          </a:bodyPr>
          <a:lstStyle/>
          <a:p>
            <a:pPr algn="ctr">
              <a:defRPr/>
            </a:pPr>
            <a:endParaRPr lang="en-US" sz="2800" u="sng" dirty="0">
              <a:solidFill>
                <a:srgbClr val="000000"/>
              </a:solidFill>
            </a:endParaRPr>
          </a:p>
          <a:p>
            <a:pPr algn="ctr" eaLnBrk="0" hangingPunct="0">
              <a:defRPr/>
            </a:pPr>
            <a:endParaRPr lang="en-US" sz="3200" b="1" dirty="0">
              <a:solidFill>
                <a:schemeClr val="bg1"/>
              </a:solidFill>
              <a:effectLst>
                <a:outerShdw blurRad="38100" dist="38100" dir="2700000" algn="tl">
                  <a:srgbClr val="000000"/>
                </a:outerShdw>
              </a:effectLst>
            </a:endParaRPr>
          </a:p>
        </p:txBody>
      </p:sp>
      <p:sp>
        <p:nvSpPr>
          <p:cNvPr id="39942" name="Text Box 8"/>
          <p:cNvSpPr txBox="1">
            <a:spLocks noChangeArrowheads="1"/>
          </p:cNvSpPr>
          <p:nvPr/>
        </p:nvSpPr>
        <p:spPr bwMode="auto">
          <a:xfrm rot="-1724980">
            <a:off x="4724400" y="3962400"/>
            <a:ext cx="365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eaLnBrk="1" hangingPunct="1">
              <a:spcBef>
                <a:spcPct val="50000"/>
              </a:spcBef>
              <a:buFontTx/>
              <a:buNone/>
            </a:pPr>
            <a:endParaRPr lang="en-US" altLang="en-US" sz="2800">
              <a:solidFill>
                <a:srgbClr val="FF6600"/>
              </a:solidFill>
              <a:latin typeface="Arial" charset="0"/>
            </a:endParaRPr>
          </a:p>
        </p:txBody>
      </p:sp>
      <p:pic>
        <p:nvPicPr>
          <p:cNvPr id="39943" name="Picture 13" descr="http://www.freestockphotography.com.au/stockimages/3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2806700"/>
            <a:ext cx="27844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7" descr="http://www.theheartlinknetwork.com/blog/wp-content/uploads/2011/03/BusinessNetworkingG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1587500"/>
            <a:ext cx="3252788"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639047"/>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00125"/>
            <a:ext cx="7543800" cy="5170646"/>
          </a:xfrm>
          <a:prstGeom prst="rect">
            <a:avLst/>
          </a:prstGeom>
          <a:noFill/>
        </p:spPr>
        <p:txBody>
          <a:bodyPr wrap="square" rtlCol="0">
            <a:spAutoFit/>
          </a:bodyPr>
          <a:lstStyle/>
          <a:p>
            <a:pPr algn="ctr"/>
            <a:r>
              <a:rPr lang="en-US" sz="3600" b="1" dirty="0" smtClean="0">
                <a:solidFill>
                  <a:srgbClr val="C17529">
                    <a:lumMod val="50000"/>
                  </a:srgb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rgbClr val="C17529">
                  <a:lumMod val="50000"/>
                </a:srgbClr>
              </a:solidFill>
              <a:latin typeface="Century Gothic" pitchFamily="34" charset="0"/>
            </a:endParaRPr>
          </a:p>
          <a:p>
            <a:pPr algn="ctr"/>
            <a:r>
              <a:rPr lang="en-US" b="1" dirty="0" smtClean="0">
                <a:solidFill>
                  <a:srgbClr val="C17529">
                    <a:lumMod val="50000"/>
                  </a:srgbClr>
                </a:solidFill>
                <a:latin typeface="Century Gothic" pitchFamily="34" charset="0"/>
              </a:rPr>
              <a:t>See you at the next session:</a:t>
            </a:r>
          </a:p>
          <a:p>
            <a:pPr algn="ctr"/>
            <a:endParaRPr lang="en-US" dirty="0" smtClean="0">
              <a:solidFill>
                <a:srgbClr val="C17529">
                  <a:lumMod val="50000"/>
                </a:srgbClr>
              </a:solidFill>
              <a:latin typeface="Century Gothic" pitchFamily="34" charset="0"/>
            </a:endParaRPr>
          </a:p>
          <a:p>
            <a:pPr algn="ctr"/>
            <a:endParaRPr lang="en-US" dirty="0">
              <a:solidFill>
                <a:srgbClr val="C17529">
                  <a:lumMod val="50000"/>
                </a:srgbClr>
              </a:solidFill>
              <a:latin typeface="Century Gothic" pitchFamily="34" charset="0"/>
            </a:endParaRPr>
          </a:p>
          <a:p>
            <a:pPr algn="ctr"/>
            <a:endParaRPr lang="en-US" dirty="0" smtClean="0">
              <a:solidFill>
                <a:srgbClr val="C17529">
                  <a:lumMod val="50000"/>
                </a:srgbClr>
              </a:solidFill>
              <a:latin typeface="Century Gothic" pitchFamily="34" charset="0"/>
            </a:endParaRPr>
          </a:p>
          <a:p>
            <a:pPr algn="ctr"/>
            <a:endParaRPr lang="en-US" sz="2400" b="1" dirty="0" smtClean="0">
              <a:solidFill>
                <a:srgbClr val="C17529">
                  <a:lumMod val="50000"/>
                </a:srgbClr>
              </a:solidFill>
              <a:effectLst>
                <a:outerShdw blurRad="38100" dist="38100" dir="2700000" algn="tl">
                  <a:srgbClr val="000000">
                    <a:alpha val="43137"/>
                  </a:srgbClr>
                </a:outerShdw>
              </a:effectLst>
              <a:latin typeface="Century Gothic" pitchFamily="34" charset="0"/>
            </a:endParaRPr>
          </a:p>
          <a:p>
            <a:pPr algn="ctr"/>
            <a:endParaRPr lang="en-US" sz="2400" b="1" dirty="0">
              <a:solidFill>
                <a:srgbClr val="C17529">
                  <a:lumMod val="50000"/>
                </a:srgb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rgbClr val="C17529">
                  <a:lumMod val="50000"/>
                </a:srgbClr>
              </a:solidFill>
              <a:effectLst>
                <a:outerShdw blurRad="38100" dist="38100" dir="2700000" algn="tl">
                  <a:srgbClr val="000000">
                    <a:alpha val="43137"/>
                  </a:srgbClr>
                </a:outerShdw>
              </a:effectLst>
              <a:latin typeface="Century Gothic" pitchFamily="34" charset="0"/>
            </a:endParaRPr>
          </a:p>
          <a:p>
            <a:pPr algn="ctr"/>
            <a:endParaRPr lang="en-US" sz="2400" b="1" dirty="0">
              <a:solidFill>
                <a:srgbClr val="C17529">
                  <a:lumMod val="50000"/>
                </a:srgb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rgbClr val="C17529">
                  <a:lumMod val="50000"/>
                </a:srgbClr>
              </a:solidFill>
              <a:effectLst>
                <a:outerShdw blurRad="38100" dist="38100" dir="2700000" algn="tl">
                  <a:srgbClr val="000000">
                    <a:alpha val="43137"/>
                  </a:srgbClr>
                </a:outerShdw>
              </a:effectLst>
              <a:latin typeface="Century Gothic" pitchFamily="34" charset="0"/>
            </a:endParaRPr>
          </a:p>
          <a:p>
            <a:pPr algn="ctr"/>
            <a:r>
              <a:rPr lang="en-US" sz="2400" b="1" dirty="0" smtClean="0">
                <a:solidFill>
                  <a:srgbClr val="C17529">
                    <a:lumMod val="50000"/>
                  </a:srgbClr>
                </a:solidFill>
                <a:latin typeface="Century Gothic" pitchFamily="34" charset="0"/>
              </a:rPr>
              <a:t>Investigation and Audit Mitigation</a:t>
            </a:r>
          </a:p>
          <a:p>
            <a:pPr algn="ctr"/>
            <a:r>
              <a:rPr lang="en-US" b="1" dirty="0" smtClean="0">
                <a:solidFill>
                  <a:srgbClr val="C17529">
                    <a:lumMod val="50000"/>
                  </a:srgbClr>
                </a:solidFill>
                <a:latin typeface="Century Gothic" pitchFamily="34" charset="0"/>
              </a:rPr>
              <a:t>November 6,2013</a:t>
            </a:r>
          </a:p>
          <a:p>
            <a:pPr algn="ctr"/>
            <a:r>
              <a:rPr lang="en-US" b="1" dirty="0" smtClean="0">
                <a:solidFill>
                  <a:srgbClr val="C17529">
                    <a:lumMod val="50000"/>
                  </a:srgbClr>
                </a:solidFill>
                <a:latin typeface="Century Gothic" pitchFamily="34" charset="0"/>
              </a:rPr>
              <a:t>9:00am-11:00am</a:t>
            </a:r>
          </a:p>
          <a:p>
            <a:pPr algn="ctr"/>
            <a:r>
              <a:rPr lang="en-US" b="1" dirty="0" smtClean="0">
                <a:solidFill>
                  <a:srgbClr val="C17529">
                    <a:lumMod val="50000"/>
                  </a:srgbClr>
                </a:solidFill>
                <a:latin typeface="Century Gothic" pitchFamily="34" charset="0"/>
              </a:rPr>
              <a:t>ORC 2</a:t>
            </a:r>
            <a:r>
              <a:rPr lang="en-US" b="1" baseline="30000" dirty="0" smtClean="0">
                <a:solidFill>
                  <a:srgbClr val="C17529">
                    <a:lumMod val="50000"/>
                  </a:srgbClr>
                </a:solidFill>
                <a:latin typeface="Century Gothic" pitchFamily="34" charset="0"/>
              </a:rPr>
              <a:t>nd</a:t>
            </a:r>
            <a:r>
              <a:rPr lang="en-US" b="1" dirty="0" smtClean="0">
                <a:solidFill>
                  <a:srgbClr val="C17529">
                    <a:lumMod val="50000"/>
                  </a:srgbClr>
                </a:solidFill>
                <a:latin typeface="Century Gothic" pitchFamily="34" charset="0"/>
              </a:rPr>
              <a:t> floor large (#211)</a:t>
            </a:r>
            <a:endParaRPr lang="en-US" b="1" dirty="0">
              <a:solidFill>
                <a:srgbClr val="C17529">
                  <a:lumMod val="50000"/>
                </a:srgbClr>
              </a:solidFill>
              <a:latin typeface="Century Gothic"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49486"/>
            <a:ext cx="41941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002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pPr eaLnBrk="1" fontAlgn="auto" hangingPunct="1">
              <a:spcAft>
                <a:spcPts val="0"/>
              </a:spcAft>
              <a:defRPr/>
            </a:pPr>
            <a:r>
              <a:rPr lang="en-US" dirty="0" smtClean="0"/>
              <a:t>Contents</a:t>
            </a:r>
          </a:p>
        </p:txBody>
      </p:sp>
      <p:sp>
        <p:nvSpPr>
          <p:cNvPr id="8195" name="Rectangle 7"/>
          <p:cNvSpPr>
            <a:spLocks noGrp="1" noChangeArrowheads="1"/>
          </p:cNvSpPr>
          <p:nvPr>
            <p:ph idx="1"/>
          </p:nvPr>
        </p:nvSpPr>
        <p:spPr>
          <a:xfrm>
            <a:off x="1289050" y="1233488"/>
            <a:ext cx="7397750" cy="5048250"/>
          </a:xfrm>
        </p:spPr>
        <p:txBody>
          <a:bodyPr/>
          <a:lstStyle/>
          <a:p>
            <a:pPr eaLnBrk="1" hangingPunct="1">
              <a:buClr>
                <a:schemeClr val="accent2"/>
              </a:buClr>
              <a:buFont typeface="Wingdings" pitchFamily="2" charset="2"/>
              <a:buChar char="§"/>
            </a:pPr>
            <a:r>
              <a:rPr lang="en-US" altLang="en-US" sz="2800" smtClean="0"/>
              <a:t>Physical Security</a:t>
            </a:r>
          </a:p>
          <a:p>
            <a:pPr eaLnBrk="1" hangingPunct="1">
              <a:buClr>
                <a:schemeClr val="accent2"/>
              </a:buClr>
              <a:buFont typeface="Wingdings" pitchFamily="2" charset="2"/>
              <a:buChar char="§"/>
            </a:pPr>
            <a:r>
              <a:rPr lang="en-US" altLang="en-US" sz="2800" smtClean="0"/>
              <a:t>Personnel Security</a:t>
            </a:r>
          </a:p>
          <a:p>
            <a:pPr eaLnBrk="1" hangingPunct="1">
              <a:buClr>
                <a:schemeClr val="accent2"/>
              </a:buClr>
              <a:buFont typeface="Wingdings" pitchFamily="2" charset="2"/>
              <a:buChar char="§"/>
            </a:pPr>
            <a:r>
              <a:rPr lang="en-US" altLang="en-US" sz="2800" smtClean="0"/>
              <a:t>Information Security</a:t>
            </a:r>
          </a:p>
          <a:p>
            <a:pPr eaLnBrk="1" hangingPunct="1">
              <a:buClr>
                <a:schemeClr val="accent2"/>
              </a:buClr>
              <a:buFont typeface="Wingdings" pitchFamily="2" charset="2"/>
              <a:buChar char="§"/>
            </a:pPr>
            <a:r>
              <a:rPr lang="en-US" altLang="en-US" sz="2800" smtClean="0"/>
              <a:t>Antiterrorism/Force Protection</a:t>
            </a:r>
          </a:p>
          <a:p>
            <a:pPr eaLnBrk="1" hangingPunct="1">
              <a:buClr>
                <a:schemeClr val="accent2"/>
              </a:buClr>
              <a:buFont typeface="Wingdings" pitchFamily="2" charset="2"/>
              <a:buChar char="§"/>
            </a:pPr>
            <a:r>
              <a:rPr lang="en-US" altLang="en-US" sz="2800" smtClean="0"/>
              <a:t>Information Assurance</a:t>
            </a:r>
          </a:p>
          <a:p>
            <a:pPr eaLnBrk="1" hangingPunct="1">
              <a:buClr>
                <a:schemeClr val="accent2"/>
              </a:buClr>
              <a:buFont typeface="Wingdings" pitchFamily="2" charset="2"/>
              <a:buChar char="§"/>
            </a:pPr>
            <a:r>
              <a:rPr lang="en-US" altLang="en-US" sz="2800" smtClean="0"/>
              <a:t>Public Release of Information Operations Security</a:t>
            </a:r>
          </a:p>
          <a:p>
            <a:pPr eaLnBrk="1" hangingPunct="1">
              <a:buClr>
                <a:schemeClr val="accent2"/>
              </a:buClr>
              <a:buFont typeface="Wingdings" pitchFamily="2" charset="2"/>
              <a:buChar char="§"/>
            </a:pPr>
            <a:r>
              <a:rPr lang="en-US" altLang="en-US" sz="2800" smtClean="0"/>
              <a:t>Reporting Requirements</a:t>
            </a:r>
          </a:p>
          <a:p>
            <a:pPr eaLnBrk="1" hangingPunct="1">
              <a:buClr>
                <a:schemeClr val="accent2"/>
              </a:buClr>
              <a:buFont typeface="Wingdings" pitchFamily="2" charset="2"/>
              <a:buChar char="§"/>
            </a:pPr>
            <a:r>
              <a:rPr lang="en-US" altLang="en-US" sz="2800" smtClean="0"/>
              <a:t>Regulations</a:t>
            </a:r>
          </a:p>
          <a:p>
            <a:pPr eaLnBrk="1" hangingPunct="1">
              <a:buClr>
                <a:schemeClr val="accent2"/>
              </a:buClr>
              <a:buFont typeface="Wingdings" pitchFamily="2" charset="2"/>
              <a:buChar char="§"/>
            </a:pPr>
            <a:r>
              <a:rPr lang="en-US" altLang="en-US" sz="2800" smtClean="0"/>
              <a:t>Closing</a:t>
            </a:r>
          </a:p>
        </p:txBody>
      </p:sp>
      <p:sp>
        <p:nvSpPr>
          <p:cNvPr id="5123"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033ACBA-8325-4F76-847E-3D4C23AA3856}" type="slidenum">
              <a:rPr lang="en-US" smtClean="0"/>
              <a:pPr eaLnBrk="1" hangingPunct="1">
                <a:defRPr/>
              </a:pPr>
              <a:t>4</a:t>
            </a:fld>
            <a:endParaRPr lang="en-US" smtClean="0"/>
          </a:p>
        </p:txBody>
      </p:sp>
    </p:spTree>
    <p:extLst>
      <p:ext uri="{BB962C8B-B14F-4D97-AF65-F5344CB8AC3E}">
        <p14:creationId xmlns:p14="http://schemas.microsoft.com/office/powerpoint/2010/main" val="3126825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030"/>
          <p:cNvSpPr>
            <a:spLocks noGrp="1" noChangeArrowheads="1"/>
          </p:cNvSpPr>
          <p:nvPr>
            <p:ph type="title"/>
          </p:nvPr>
        </p:nvSpPr>
        <p:spPr/>
        <p:txBody>
          <a:bodyPr/>
          <a:lstStyle/>
          <a:p>
            <a:pPr eaLnBrk="1" fontAlgn="auto" hangingPunct="1">
              <a:spcAft>
                <a:spcPts val="0"/>
              </a:spcAft>
              <a:defRPr/>
            </a:pPr>
            <a:r>
              <a:rPr lang="en-US" dirty="0" smtClean="0"/>
              <a:t>Objective</a:t>
            </a:r>
          </a:p>
        </p:txBody>
      </p:sp>
      <p:sp>
        <p:nvSpPr>
          <p:cNvPr id="9219" name="Rectangle 1031"/>
          <p:cNvSpPr>
            <a:spLocks noGrp="1" noChangeArrowheads="1"/>
          </p:cNvSpPr>
          <p:nvPr>
            <p:ph idx="1"/>
          </p:nvPr>
        </p:nvSpPr>
        <p:spPr>
          <a:xfrm>
            <a:off x="762000" y="1295400"/>
            <a:ext cx="7924800" cy="2741613"/>
          </a:xfrm>
        </p:spPr>
        <p:txBody>
          <a:bodyPr>
            <a:normAutofit lnSpcReduction="10000"/>
          </a:bodyPr>
          <a:lstStyle/>
          <a:p>
            <a:pPr eaLnBrk="1" hangingPunct="1">
              <a:buClr>
                <a:schemeClr val="accent2"/>
              </a:buClr>
              <a:buFont typeface="Wingdings" pitchFamily="2" charset="2"/>
              <a:buChar char="§"/>
            </a:pPr>
            <a:r>
              <a:rPr lang="en-US" altLang="en-US" sz="2800" smtClean="0"/>
              <a:t>This briefing will:</a:t>
            </a:r>
          </a:p>
          <a:p>
            <a:pPr lvl="3" eaLnBrk="1" hangingPunct="1"/>
            <a:r>
              <a:rPr lang="en-US" altLang="en-US" sz="2800" smtClean="0"/>
              <a:t>Identify personal security responsibilities</a:t>
            </a:r>
          </a:p>
          <a:p>
            <a:pPr lvl="3" eaLnBrk="1" hangingPunct="1"/>
            <a:r>
              <a:rPr lang="en-US" altLang="en-US" sz="2800" smtClean="0"/>
              <a:t>Provide a basic understanding of DoD security policies</a:t>
            </a:r>
          </a:p>
          <a:p>
            <a:pPr lvl="3" eaLnBrk="1" hangingPunct="1"/>
            <a:r>
              <a:rPr lang="en-US" altLang="en-US" sz="2800" smtClean="0"/>
              <a:t>Explain the importance of protecting government assets</a:t>
            </a:r>
          </a:p>
        </p:txBody>
      </p:sp>
      <p:sp>
        <p:nvSpPr>
          <p:cNvPr id="614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1D66B2C-F4FE-4927-BC9C-863E9318E5EB}" type="slidenum">
              <a:rPr lang="en-US" smtClean="0"/>
              <a:pPr eaLnBrk="1" hangingPunct="1">
                <a:defRPr/>
              </a:pPr>
              <a:t>5</a:t>
            </a:fld>
            <a:endParaRPr lang="en-US" smtClean="0"/>
          </a:p>
        </p:txBody>
      </p:sp>
    </p:spTree>
    <p:extLst>
      <p:ext uri="{BB962C8B-B14F-4D97-AF65-F5344CB8AC3E}">
        <p14:creationId xmlns:p14="http://schemas.microsoft.com/office/powerpoint/2010/main" val="746203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18"/>
          <p:cNvSpPr>
            <a:spLocks noGrp="1" noChangeArrowheads="1"/>
          </p:cNvSpPr>
          <p:nvPr>
            <p:ph type="title"/>
          </p:nvPr>
        </p:nvSpPr>
        <p:spPr/>
        <p:txBody>
          <a:bodyPr/>
          <a:lstStyle/>
          <a:p>
            <a:pPr eaLnBrk="1" fontAlgn="auto" hangingPunct="1">
              <a:spcAft>
                <a:spcPts val="0"/>
              </a:spcAft>
              <a:defRPr/>
            </a:pPr>
            <a:r>
              <a:rPr lang="en-US" dirty="0" smtClean="0"/>
              <a:t>Why Security?</a:t>
            </a:r>
          </a:p>
        </p:txBody>
      </p:sp>
      <p:sp>
        <p:nvSpPr>
          <p:cNvPr id="10243" name="Rectangle 3"/>
          <p:cNvSpPr>
            <a:spLocks noGrp="1" noChangeArrowheads="1"/>
          </p:cNvSpPr>
          <p:nvPr>
            <p:ph idx="1"/>
          </p:nvPr>
        </p:nvSpPr>
        <p:spPr>
          <a:xfrm>
            <a:off x="685800" y="1219200"/>
            <a:ext cx="8077200" cy="3651250"/>
          </a:xfrm>
        </p:spPr>
        <p:txBody>
          <a:bodyPr/>
          <a:lstStyle/>
          <a:p>
            <a:pPr eaLnBrk="1" hangingPunct="1">
              <a:buClr>
                <a:schemeClr val="accent2"/>
              </a:buClr>
              <a:buFont typeface="Wingdings" pitchFamily="2" charset="2"/>
              <a:buChar char="§"/>
            </a:pPr>
            <a:r>
              <a:rPr lang="en-US" altLang="en-US" sz="2000" dirty="0" err="1" smtClean="0"/>
              <a:t>DoD</a:t>
            </a:r>
            <a:r>
              <a:rPr lang="en-US" altLang="en-US" sz="2000" dirty="0" smtClean="0"/>
              <a:t> Security Regulations, Directives, and Programs are established to counter threats</a:t>
            </a:r>
          </a:p>
          <a:p>
            <a:pPr eaLnBrk="1" hangingPunct="1">
              <a:buClr>
                <a:schemeClr val="accent2"/>
              </a:buClr>
              <a:buFont typeface="Wingdings" pitchFamily="2" charset="2"/>
              <a:buChar char="§"/>
            </a:pPr>
            <a:r>
              <a:rPr lang="en-US" altLang="en-US" sz="2000" dirty="0" smtClean="0"/>
              <a:t>Threats to classified and unclassified government assets can include:</a:t>
            </a:r>
          </a:p>
          <a:p>
            <a:pPr lvl="4" eaLnBrk="1" hangingPunct="1"/>
            <a:r>
              <a:rPr lang="en-US" altLang="en-US" sz="2000" dirty="0" smtClean="0"/>
              <a:t>Insider (government employees, contractor employees, and authorized visitors)</a:t>
            </a:r>
          </a:p>
          <a:p>
            <a:pPr lvl="4" eaLnBrk="1" hangingPunct="1"/>
            <a:r>
              <a:rPr lang="en-US" altLang="en-US" sz="2000" dirty="0" smtClean="0"/>
              <a:t>Criminal and Terrorist Activities</a:t>
            </a:r>
          </a:p>
          <a:p>
            <a:pPr lvl="4" eaLnBrk="1" hangingPunct="1"/>
            <a:r>
              <a:rPr lang="en-US" altLang="en-US" sz="2000" dirty="0" smtClean="0"/>
              <a:t>Foreign Intelligence Services</a:t>
            </a:r>
          </a:p>
          <a:p>
            <a:pPr lvl="4" eaLnBrk="1" hangingPunct="1"/>
            <a:r>
              <a:rPr lang="en-US" altLang="en-US" sz="2000" dirty="0" smtClean="0"/>
              <a:t>Foreign Governments</a:t>
            </a:r>
          </a:p>
        </p:txBody>
      </p:sp>
      <p:sp>
        <p:nvSpPr>
          <p:cNvPr id="717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486B3D2-E293-44F5-B71B-93F8FE8DAD89}" type="slidenum">
              <a:rPr lang="en-US" smtClean="0"/>
              <a:pPr eaLnBrk="1" hangingPunct="1">
                <a:defRPr/>
              </a:pPr>
              <a:t>6</a:t>
            </a:fld>
            <a:endParaRPr lang="en-US" smtClean="0"/>
          </a:p>
        </p:txBody>
      </p:sp>
      <p:grpSp>
        <p:nvGrpSpPr>
          <p:cNvPr id="10245" name="Group 19"/>
          <p:cNvGrpSpPr>
            <a:grpSpLocks/>
          </p:cNvGrpSpPr>
          <p:nvPr/>
        </p:nvGrpSpPr>
        <p:grpSpPr bwMode="auto">
          <a:xfrm>
            <a:off x="5790717" y="3431338"/>
            <a:ext cx="3061946" cy="2691841"/>
            <a:chOff x="3216" y="2160"/>
            <a:chExt cx="2448" cy="1968"/>
          </a:xfrm>
        </p:grpSpPr>
        <p:pic>
          <p:nvPicPr>
            <p:cNvPr id="10246" name="Picture 6" descr="Pic of Ames"/>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3216" y="2304"/>
              <a:ext cx="584" cy="7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7" descr="Pic of Bo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2" y="2160"/>
              <a:ext cx="535" cy="76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8" name="Picture 8" descr="Pic of Boy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8" y="2256"/>
              <a:ext cx="451" cy="76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9" name="Picture 9" descr="Pic of Kampiles"/>
            <p:cNvPicPr>
              <a:picLocks noChangeAspect="1" noChangeArrowheads="1"/>
            </p:cNvPicPr>
            <p:nvPr/>
          </p:nvPicPr>
          <p:blipFill>
            <a:blip r:embed="rId5" cstate="print">
              <a:lum contrast="24000"/>
              <a:extLst>
                <a:ext uri="{28A0092B-C50C-407E-A947-70E740481C1C}">
                  <a14:useLocalDpi xmlns:a14="http://schemas.microsoft.com/office/drawing/2010/main" val="0"/>
                </a:ext>
              </a:extLst>
            </a:blip>
            <a:srcRect/>
            <a:stretch>
              <a:fillRect/>
            </a:stretch>
          </p:blipFill>
          <p:spPr bwMode="auto">
            <a:xfrm>
              <a:off x="4571" y="2229"/>
              <a:ext cx="517" cy="73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50" name="Picture 10" descr="Pic of Nicholson"/>
            <p:cNvPicPr>
              <a:picLocks noChangeAspect="1" noChangeArrowheads="1"/>
            </p:cNvPicPr>
            <p:nvPr/>
          </p:nvPicPr>
          <p:blipFill>
            <a:blip r:embed="rId6" cstate="print">
              <a:lum contrast="24000"/>
              <a:extLst>
                <a:ext uri="{28A0092B-C50C-407E-A947-70E740481C1C}">
                  <a14:useLocalDpi xmlns:a14="http://schemas.microsoft.com/office/drawing/2010/main" val="0"/>
                </a:ext>
              </a:extLst>
            </a:blip>
            <a:srcRect/>
            <a:stretch>
              <a:fillRect/>
            </a:stretch>
          </p:blipFill>
          <p:spPr bwMode="auto">
            <a:xfrm>
              <a:off x="3275" y="2950"/>
              <a:ext cx="517" cy="73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51" name="Picture 11" descr="Pic of Pelt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 y="2736"/>
              <a:ext cx="561" cy="799"/>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52" name="Picture 12" descr="Pic of Pit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2928"/>
              <a:ext cx="501" cy="71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53" name="Picture 13" descr="RobertPhilipHanssen_25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40" y="3242"/>
              <a:ext cx="488" cy="74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54" name="Picture 14" descr="rega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06" y="3534"/>
              <a:ext cx="481" cy="59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55" name="Picture 5" descr="Pic of Whitworth"/>
            <p:cNvPicPr>
              <a:picLocks noChangeAspect="1" noChangeArrowheads="1"/>
            </p:cNvPicPr>
            <p:nvPr/>
          </p:nvPicPr>
          <p:blipFill>
            <a:blip r:embed="rId11" cstate="print">
              <a:lum bright="6000" contrast="6000"/>
              <a:extLst>
                <a:ext uri="{28A0092B-C50C-407E-A947-70E740481C1C}">
                  <a14:useLocalDpi xmlns:a14="http://schemas.microsoft.com/office/drawing/2010/main" val="0"/>
                </a:ext>
              </a:extLst>
            </a:blip>
            <a:srcRect/>
            <a:stretch>
              <a:fillRect/>
            </a:stretch>
          </p:blipFill>
          <p:spPr bwMode="auto">
            <a:xfrm>
              <a:off x="5040" y="2347"/>
              <a:ext cx="576" cy="821"/>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56" name="Picture 15" descr="Pic of Le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60" y="2950"/>
              <a:ext cx="507" cy="6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57" name="Picture 16" descr="Pic of Ramsay"/>
            <p:cNvPicPr>
              <a:picLocks noChangeAspect="1" noChangeArrowheads="1"/>
            </p:cNvPicPr>
            <p:nvPr/>
          </p:nvPicPr>
          <p:blipFill>
            <a:blip r:embed="rId13" cstate="print">
              <a:lum contrast="12000"/>
              <a:extLst>
                <a:ext uri="{28A0092B-C50C-407E-A947-70E740481C1C}">
                  <a14:useLocalDpi xmlns:a14="http://schemas.microsoft.com/office/drawing/2010/main" val="0"/>
                </a:ext>
              </a:extLst>
            </a:blip>
            <a:srcRect/>
            <a:stretch>
              <a:fillRect/>
            </a:stretch>
          </p:blipFill>
          <p:spPr bwMode="auto">
            <a:xfrm>
              <a:off x="5023" y="3143"/>
              <a:ext cx="641" cy="69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58" name="Picture 17" descr="montes1"/>
            <p:cNvPicPr>
              <a:picLocks noChangeAspect="1" noChangeArrowheads="1"/>
            </p:cNvPicPr>
            <p:nvPr/>
          </p:nvPicPr>
          <p:blipFill>
            <a:blip r:embed="rId14" cstate="print">
              <a:lum contrast="18000"/>
              <a:extLst>
                <a:ext uri="{28A0092B-C50C-407E-A947-70E740481C1C}">
                  <a14:useLocalDpi xmlns:a14="http://schemas.microsoft.com/office/drawing/2010/main" val="0"/>
                </a:ext>
              </a:extLst>
            </a:blip>
            <a:srcRect l="6697" t="18283" r="17395" b="20221"/>
            <a:stretch>
              <a:fillRect/>
            </a:stretch>
          </p:blipFill>
          <p:spPr bwMode="auto">
            <a:xfrm>
              <a:off x="4128" y="3544"/>
              <a:ext cx="565" cy="58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10530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p:txBody>
          <a:bodyPr/>
          <a:lstStyle/>
          <a:p>
            <a:pPr eaLnBrk="1" fontAlgn="auto" hangingPunct="1">
              <a:spcAft>
                <a:spcPts val="0"/>
              </a:spcAft>
              <a:defRPr/>
            </a:pPr>
            <a:r>
              <a:rPr lang="en-US" smtClean="0"/>
              <a:t>Physical Security</a:t>
            </a:r>
          </a:p>
        </p:txBody>
      </p:sp>
      <p:sp>
        <p:nvSpPr>
          <p:cNvPr id="11267" name="Rectangle 5"/>
          <p:cNvSpPr>
            <a:spLocks noGrp="1" noChangeArrowheads="1"/>
          </p:cNvSpPr>
          <p:nvPr>
            <p:ph idx="1"/>
          </p:nvPr>
        </p:nvSpPr>
        <p:spPr>
          <a:xfrm>
            <a:off x="457200" y="1219200"/>
            <a:ext cx="7924800" cy="5318125"/>
          </a:xfrm>
        </p:spPr>
        <p:txBody>
          <a:bodyPr>
            <a:normAutofit lnSpcReduction="10000"/>
          </a:bodyPr>
          <a:lstStyle/>
          <a:p>
            <a:pPr marL="0" indent="0" eaLnBrk="1" hangingPunct="1">
              <a:buClr>
                <a:schemeClr val="accent2"/>
              </a:buClr>
            </a:pPr>
            <a:r>
              <a:rPr lang="en-US" altLang="en-US" sz="2800" dirty="0" smtClean="0"/>
              <a:t>Physical security offers security-in-depth, and includes, but is not limited to: </a:t>
            </a:r>
          </a:p>
          <a:p>
            <a:pPr lvl="4" eaLnBrk="1" hangingPunct="1"/>
            <a:r>
              <a:rPr lang="en-US" altLang="en-US" sz="2800" dirty="0" smtClean="0"/>
              <a:t>Perimeter fences </a:t>
            </a:r>
          </a:p>
          <a:p>
            <a:pPr lvl="4" eaLnBrk="1" hangingPunct="1"/>
            <a:r>
              <a:rPr lang="en-US" altLang="en-US" sz="2800" dirty="0" smtClean="0"/>
              <a:t>Employee and visitor access controls</a:t>
            </a:r>
          </a:p>
          <a:p>
            <a:pPr lvl="4" eaLnBrk="1" hangingPunct="1"/>
            <a:r>
              <a:rPr lang="en-US" altLang="en-US" sz="2800" dirty="0" smtClean="0"/>
              <a:t>Badges/Common Access Cards (CAC)</a:t>
            </a:r>
          </a:p>
          <a:p>
            <a:pPr lvl="4" eaLnBrk="1" hangingPunct="1"/>
            <a:r>
              <a:rPr lang="en-US" altLang="en-US" sz="2800" dirty="0" smtClean="0"/>
              <a:t>Intrusion Detection Systems </a:t>
            </a:r>
          </a:p>
          <a:p>
            <a:pPr lvl="4" eaLnBrk="1" hangingPunct="1"/>
            <a:r>
              <a:rPr lang="en-US" altLang="en-US" sz="2800" dirty="0" smtClean="0"/>
              <a:t>Random guard patrols</a:t>
            </a:r>
          </a:p>
          <a:p>
            <a:pPr lvl="4" eaLnBrk="1" hangingPunct="1"/>
            <a:r>
              <a:rPr lang="en-US" altLang="en-US" sz="2800" dirty="0" smtClean="0"/>
              <a:t>Prohibited item controls </a:t>
            </a:r>
          </a:p>
          <a:p>
            <a:pPr lvl="4" eaLnBrk="1" hangingPunct="1"/>
            <a:r>
              <a:rPr lang="en-US" altLang="en-US" sz="2800" dirty="0" smtClean="0"/>
              <a:t>Entry/exit inspections</a:t>
            </a:r>
          </a:p>
          <a:p>
            <a:pPr lvl="4" eaLnBrk="1" hangingPunct="1"/>
            <a:r>
              <a:rPr lang="en-US" altLang="en-US" sz="2800" dirty="0" smtClean="0"/>
              <a:t>Escorting</a:t>
            </a:r>
          </a:p>
          <a:p>
            <a:pPr lvl="4" eaLnBrk="1" hangingPunct="1"/>
            <a:r>
              <a:rPr lang="en-US" altLang="en-US" sz="2800" dirty="0" smtClean="0"/>
              <a:t>Closed circuit video monitoring</a:t>
            </a:r>
          </a:p>
        </p:txBody>
      </p:sp>
      <p:sp>
        <p:nvSpPr>
          <p:cNvPr id="9219"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F294206-AD6B-44AE-BE45-BC7B3CC4584D}" type="slidenum">
              <a:rPr lang="en-US" smtClean="0"/>
              <a:pPr eaLnBrk="1" hangingPunct="1">
                <a:defRPr/>
              </a:pPr>
              <a:t>7</a:t>
            </a:fld>
            <a:endParaRPr lang="en-US" smtClean="0"/>
          </a:p>
        </p:txBody>
      </p:sp>
    </p:spTree>
    <p:extLst>
      <p:ext uri="{BB962C8B-B14F-4D97-AF65-F5344CB8AC3E}">
        <p14:creationId xmlns:p14="http://schemas.microsoft.com/office/powerpoint/2010/main" val="3953348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p:txBody>
          <a:bodyPr/>
          <a:lstStyle/>
          <a:p>
            <a:pPr eaLnBrk="1" fontAlgn="auto" hangingPunct="1">
              <a:spcAft>
                <a:spcPts val="0"/>
              </a:spcAft>
              <a:defRPr/>
            </a:pPr>
            <a:r>
              <a:rPr lang="en-US" dirty="0" smtClean="0"/>
              <a:t>Individual Responsibility</a:t>
            </a:r>
          </a:p>
        </p:txBody>
      </p:sp>
      <p:sp>
        <p:nvSpPr>
          <p:cNvPr id="12291" name="Rectangle 3"/>
          <p:cNvSpPr>
            <a:spLocks noGrp="1" noChangeArrowheads="1"/>
          </p:cNvSpPr>
          <p:nvPr>
            <p:ph idx="1"/>
          </p:nvPr>
        </p:nvSpPr>
        <p:spPr>
          <a:xfrm>
            <a:off x="152400" y="1295400"/>
            <a:ext cx="8682038" cy="2882900"/>
          </a:xfrm>
        </p:spPr>
        <p:txBody>
          <a:bodyPr>
            <a:normAutofit/>
          </a:bodyPr>
          <a:lstStyle/>
          <a:p>
            <a:pPr marL="457200" indent="-457200" eaLnBrk="1" hangingPunct="1">
              <a:buClr>
                <a:schemeClr val="accent2"/>
              </a:buClr>
              <a:buFont typeface="Wingdings" pitchFamily="2" charset="2"/>
              <a:buChar char="§"/>
            </a:pPr>
            <a:r>
              <a:rPr lang="en-US" altLang="en-US" sz="2800" dirty="0" smtClean="0"/>
              <a:t>Responsible for:</a:t>
            </a:r>
          </a:p>
          <a:p>
            <a:pPr lvl="4" eaLnBrk="1" hangingPunct="1"/>
            <a:r>
              <a:rPr lang="en-US" altLang="en-US" sz="2800" dirty="0" smtClean="0"/>
              <a:t>Becoming familiar with local security regulations pertaining to assigned duties</a:t>
            </a:r>
          </a:p>
          <a:p>
            <a:pPr lvl="4" eaLnBrk="1" hangingPunct="1"/>
            <a:r>
              <a:rPr lang="en-US" altLang="en-US" sz="2800" dirty="0" smtClean="0"/>
              <a:t>Notifying Security Official of changes in status which could affect security clearance, defined later in this briefing.</a:t>
            </a:r>
          </a:p>
        </p:txBody>
      </p:sp>
      <p:sp>
        <p:nvSpPr>
          <p:cNvPr id="10243"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8B96FAB-85C8-4C6F-A58A-59A3F5B500E1}" type="slidenum">
              <a:rPr lang="en-US" smtClean="0"/>
              <a:pPr eaLnBrk="1" hangingPunct="1">
                <a:defRPr/>
              </a:pPr>
              <a:t>8</a:t>
            </a:fld>
            <a:endParaRPr lang="en-US" smtClean="0"/>
          </a:p>
        </p:txBody>
      </p:sp>
      <p:pic>
        <p:nvPicPr>
          <p:cNvPr id="12293" name="Picture 9" descr="C:\Users\dwilliams\AppData\Local\Microsoft\Windows\Temporary Internet Files\Content.IE5\N1XJZFS4\MP90040886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0440" y="4114800"/>
            <a:ext cx="24193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870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p:txBody>
          <a:bodyPr/>
          <a:lstStyle/>
          <a:p>
            <a:pPr eaLnBrk="1" fontAlgn="auto" hangingPunct="1">
              <a:spcAft>
                <a:spcPts val="0"/>
              </a:spcAft>
              <a:defRPr/>
            </a:pPr>
            <a:r>
              <a:rPr lang="en-US" dirty="0" smtClean="0"/>
              <a:t>Security Clearance</a:t>
            </a:r>
          </a:p>
        </p:txBody>
      </p:sp>
      <p:sp>
        <p:nvSpPr>
          <p:cNvPr id="15363" name="Rectangle 4"/>
          <p:cNvSpPr>
            <a:spLocks noGrp="1" noChangeArrowheads="1"/>
          </p:cNvSpPr>
          <p:nvPr>
            <p:ph idx="1"/>
          </p:nvPr>
        </p:nvSpPr>
        <p:spPr>
          <a:xfrm>
            <a:off x="457200" y="1295400"/>
            <a:ext cx="8229600" cy="4767263"/>
          </a:xfrm>
        </p:spPr>
        <p:txBody>
          <a:bodyPr/>
          <a:lstStyle/>
          <a:p>
            <a:pPr marL="457200" indent="-457200" eaLnBrk="1" hangingPunct="1">
              <a:buClr>
                <a:schemeClr val="accent2"/>
              </a:buClr>
              <a:buFont typeface="Wingdings" pitchFamily="2" charset="2"/>
              <a:buChar char="§"/>
              <a:defRPr/>
            </a:pPr>
            <a:r>
              <a:rPr lang="en-US" sz="2800" dirty="0" smtClean="0"/>
              <a:t>A person’s position sensitivity and/or duties will determine their level of clearance or access</a:t>
            </a:r>
          </a:p>
          <a:p>
            <a:pPr marL="457200" indent="-457200" eaLnBrk="1" hangingPunct="1">
              <a:buClr>
                <a:schemeClr val="accent2"/>
              </a:buClr>
              <a:buFont typeface="Wingdings" pitchFamily="2" charset="2"/>
              <a:buChar char="§"/>
              <a:defRPr/>
            </a:pPr>
            <a:r>
              <a:rPr lang="en-US" sz="2800" dirty="0" smtClean="0"/>
              <a:t>There are three levels of security clearance:</a:t>
            </a:r>
          </a:p>
          <a:p>
            <a:pPr lvl="4" eaLnBrk="1" hangingPunct="1">
              <a:defRPr/>
            </a:pPr>
            <a:r>
              <a:rPr lang="en-US" sz="2800" dirty="0" smtClean="0"/>
              <a:t>Top Secret</a:t>
            </a:r>
          </a:p>
          <a:p>
            <a:pPr lvl="4" eaLnBrk="1" hangingPunct="1">
              <a:defRPr/>
            </a:pPr>
            <a:r>
              <a:rPr lang="en-US" sz="2800" dirty="0" smtClean="0"/>
              <a:t>Secret</a:t>
            </a:r>
          </a:p>
          <a:p>
            <a:pPr lvl="4" eaLnBrk="1" hangingPunct="1">
              <a:defRPr/>
            </a:pPr>
            <a:r>
              <a:rPr lang="en-US" sz="2800" dirty="0" smtClean="0"/>
              <a:t>Confidential</a:t>
            </a:r>
          </a:p>
          <a:p>
            <a:pPr eaLnBrk="1" hangingPunct="1">
              <a:defRPr/>
            </a:pPr>
            <a:endParaRPr lang="en-US" dirty="0" smtClean="0"/>
          </a:p>
        </p:txBody>
      </p:sp>
      <p:sp>
        <p:nvSpPr>
          <p:cNvPr id="1126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A0A1129-C07B-4DA6-B713-DDCD33198C09}" type="slidenum">
              <a:rPr lang="en-US" smtClean="0"/>
              <a:pPr eaLnBrk="1" hangingPunct="1">
                <a:defRPr/>
              </a:pPr>
              <a:t>9</a:t>
            </a:fld>
            <a:endParaRPr lang="en-US" smtClean="0"/>
          </a:p>
        </p:txBody>
      </p:sp>
    </p:spTree>
    <p:extLst>
      <p:ext uri="{BB962C8B-B14F-4D97-AF65-F5344CB8AC3E}">
        <p14:creationId xmlns:p14="http://schemas.microsoft.com/office/powerpoint/2010/main" val="3528671286"/>
      </p:ext>
    </p:extLst>
  </p:cSld>
  <p:clrMapOvr>
    <a:masterClrMapping/>
  </p:clrMapOvr>
  <p:transition spd="slow" advClick="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2399</TotalTime>
  <Words>1223</Words>
  <Application>Microsoft Office PowerPoint</Application>
  <PresentationFormat>On-screen Show (4:3)</PresentationFormat>
  <Paragraphs>256</Paragraphs>
  <Slides>36</Slides>
  <Notes>9</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1_Trek</vt:lpstr>
      <vt:lpstr>2_Trek</vt:lpstr>
      <vt:lpstr>Exploring Research Administration from Concept to Commercialization</vt:lpstr>
      <vt:lpstr> Facility Security</vt:lpstr>
      <vt:lpstr>Security Message </vt:lpstr>
      <vt:lpstr>Contents</vt:lpstr>
      <vt:lpstr>Objective</vt:lpstr>
      <vt:lpstr>Why Security?</vt:lpstr>
      <vt:lpstr>Physical Security</vt:lpstr>
      <vt:lpstr>Individual Responsibility</vt:lpstr>
      <vt:lpstr>Security Clearance</vt:lpstr>
      <vt:lpstr>Investigation and Clearance</vt:lpstr>
      <vt:lpstr>PowerPoint Presentation</vt:lpstr>
      <vt:lpstr>Must…</vt:lpstr>
      <vt:lpstr>Information Security</vt:lpstr>
      <vt:lpstr>Classification Levels</vt:lpstr>
      <vt:lpstr>PowerPoint Presentation</vt:lpstr>
      <vt:lpstr>How Do I Identify Classified Documents?</vt:lpstr>
      <vt:lpstr>Classified Information:</vt:lpstr>
      <vt:lpstr>Antiterrorism/Force Protection</vt:lpstr>
      <vt:lpstr>Information Assurance (IA)</vt:lpstr>
      <vt:lpstr>DoD IA Responsibilities</vt:lpstr>
      <vt:lpstr>Public Release of Information</vt:lpstr>
      <vt:lpstr>Operations Security “OPSEC”</vt:lpstr>
      <vt:lpstr>Reporting Requirements…</vt:lpstr>
      <vt:lpstr>Must Report…</vt:lpstr>
      <vt:lpstr>Must Report…</vt:lpstr>
      <vt:lpstr>Must Report…</vt:lpstr>
      <vt:lpstr>Must Report…</vt:lpstr>
      <vt:lpstr>Must Report...</vt:lpstr>
      <vt:lpstr>Must Report…</vt:lpstr>
      <vt:lpstr>Must Report…</vt:lpstr>
      <vt:lpstr>Must Report …</vt:lpstr>
      <vt:lpstr>Must Report …</vt:lpstr>
      <vt:lpstr>MAKE A DIFFERENCE!</vt:lpstr>
      <vt:lpstr>Security Regulations</vt:lpstr>
      <vt:lpstr>Questions…</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241</cp:revision>
  <cp:lastPrinted>2013-10-22T19:40:44Z</cp:lastPrinted>
  <dcterms:created xsi:type="dcterms:W3CDTF">2011-04-10T19:45:53Z</dcterms:created>
  <dcterms:modified xsi:type="dcterms:W3CDTF">2013-10-23T14:28:36Z</dcterms:modified>
</cp:coreProperties>
</file>